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9"/>
  </p:notesMasterIdLst>
  <p:sldIdLst>
    <p:sldId id="257" r:id="rId2"/>
    <p:sldId id="451" r:id="rId3"/>
    <p:sldId id="265" r:id="rId4"/>
    <p:sldId id="461" r:id="rId5"/>
    <p:sldId id="268" r:id="rId6"/>
    <p:sldId id="269" r:id="rId7"/>
    <p:sldId id="270" r:id="rId8"/>
    <p:sldId id="271" r:id="rId9"/>
    <p:sldId id="272" r:id="rId10"/>
    <p:sldId id="275" r:id="rId11"/>
    <p:sldId id="276" r:id="rId12"/>
    <p:sldId id="277" r:id="rId13"/>
    <p:sldId id="452" r:id="rId14"/>
    <p:sldId id="279" r:id="rId15"/>
    <p:sldId id="280" r:id="rId16"/>
    <p:sldId id="281" r:id="rId17"/>
    <p:sldId id="454" r:id="rId18"/>
    <p:sldId id="455" r:id="rId19"/>
    <p:sldId id="458" r:id="rId20"/>
    <p:sldId id="459" r:id="rId21"/>
    <p:sldId id="460" r:id="rId22"/>
    <p:sldId id="464" r:id="rId23"/>
    <p:sldId id="465" r:id="rId24"/>
    <p:sldId id="588" r:id="rId25"/>
    <p:sldId id="478" r:id="rId26"/>
    <p:sldId id="466" r:id="rId27"/>
    <p:sldId id="462" r:id="rId28"/>
    <p:sldId id="481" r:id="rId29"/>
    <p:sldId id="467" r:id="rId30"/>
    <p:sldId id="480" r:id="rId31"/>
    <p:sldId id="470" r:id="rId32"/>
    <p:sldId id="471" r:id="rId33"/>
    <p:sldId id="473" r:id="rId34"/>
    <p:sldId id="474" r:id="rId35"/>
    <p:sldId id="482" r:id="rId36"/>
    <p:sldId id="484" r:id="rId37"/>
    <p:sldId id="483" r:id="rId38"/>
    <p:sldId id="489" r:id="rId39"/>
    <p:sldId id="485" r:id="rId40"/>
    <p:sldId id="486" r:id="rId41"/>
    <p:sldId id="492" r:id="rId42"/>
    <p:sldId id="487" r:id="rId43"/>
    <p:sldId id="491" r:id="rId44"/>
    <p:sldId id="494" r:id="rId45"/>
    <p:sldId id="495" r:id="rId46"/>
    <p:sldId id="589" r:id="rId47"/>
    <p:sldId id="496" r:id="rId48"/>
    <p:sldId id="498" r:id="rId49"/>
    <p:sldId id="499" r:id="rId50"/>
    <p:sldId id="500" r:id="rId51"/>
    <p:sldId id="502" r:id="rId52"/>
    <p:sldId id="490" r:id="rId53"/>
    <p:sldId id="469" r:id="rId54"/>
    <p:sldId id="504" r:id="rId55"/>
    <p:sldId id="505" r:id="rId56"/>
    <p:sldId id="506" r:id="rId57"/>
    <p:sldId id="507" r:id="rId58"/>
    <p:sldId id="508" r:id="rId59"/>
    <p:sldId id="503" r:id="rId60"/>
    <p:sldId id="511" r:id="rId61"/>
    <p:sldId id="510" r:id="rId62"/>
    <p:sldId id="512" r:id="rId63"/>
    <p:sldId id="513" r:id="rId64"/>
    <p:sldId id="514" r:id="rId65"/>
    <p:sldId id="515" r:id="rId66"/>
    <p:sldId id="509" r:id="rId67"/>
    <p:sldId id="526" r:id="rId68"/>
    <p:sldId id="528" r:id="rId69"/>
    <p:sldId id="527" r:id="rId70"/>
    <p:sldId id="529" r:id="rId71"/>
    <p:sldId id="530" r:id="rId72"/>
    <p:sldId id="533" r:id="rId73"/>
    <p:sldId id="531" r:id="rId74"/>
    <p:sldId id="534" r:id="rId75"/>
    <p:sldId id="590" r:id="rId76"/>
    <p:sldId id="536" r:id="rId77"/>
    <p:sldId id="535" r:id="rId78"/>
    <p:sldId id="538" r:id="rId79"/>
    <p:sldId id="537" r:id="rId80"/>
    <p:sldId id="539" r:id="rId81"/>
    <p:sldId id="540" r:id="rId82"/>
    <p:sldId id="541" r:id="rId83"/>
    <p:sldId id="542" r:id="rId84"/>
    <p:sldId id="543" r:id="rId85"/>
    <p:sldId id="544" r:id="rId86"/>
    <p:sldId id="517" r:id="rId87"/>
    <p:sldId id="546" r:id="rId88"/>
    <p:sldId id="547" r:id="rId89"/>
    <p:sldId id="519" r:id="rId90"/>
    <p:sldId id="520" r:id="rId91"/>
    <p:sldId id="521" r:id="rId92"/>
    <p:sldId id="522" r:id="rId93"/>
    <p:sldId id="523" r:id="rId94"/>
    <p:sldId id="524" r:id="rId95"/>
    <p:sldId id="545" r:id="rId96"/>
    <p:sldId id="548" r:id="rId97"/>
    <p:sldId id="549" r:id="rId98"/>
    <p:sldId id="550" r:id="rId99"/>
    <p:sldId id="552" r:id="rId100"/>
    <p:sldId id="554" r:id="rId101"/>
    <p:sldId id="553" r:id="rId102"/>
    <p:sldId id="555" r:id="rId103"/>
    <p:sldId id="556" r:id="rId104"/>
    <p:sldId id="591" r:id="rId105"/>
    <p:sldId id="592" r:id="rId106"/>
    <p:sldId id="558" r:id="rId107"/>
    <p:sldId id="559" r:id="rId108"/>
    <p:sldId id="560" r:id="rId109"/>
    <p:sldId id="561" r:id="rId110"/>
    <p:sldId id="562" r:id="rId111"/>
    <p:sldId id="563" r:id="rId112"/>
    <p:sldId id="564" r:id="rId113"/>
    <p:sldId id="565" r:id="rId114"/>
    <p:sldId id="566" r:id="rId115"/>
    <p:sldId id="567" r:id="rId116"/>
    <p:sldId id="568" r:id="rId117"/>
    <p:sldId id="569" r:id="rId118"/>
    <p:sldId id="570" r:id="rId119"/>
    <p:sldId id="571" r:id="rId120"/>
    <p:sldId id="572" r:id="rId121"/>
    <p:sldId id="573" r:id="rId122"/>
    <p:sldId id="574" r:id="rId123"/>
    <p:sldId id="575" r:id="rId124"/>
    <p:sldId id="577" r:id="rId125"/>
    <p:sldId id="578" r:id="rId126"/>
    <p:sldId id="579" r:id="rId127"/>
    <p:sldId id="580" r:id="rId128"/>
    <p:sldId id="581" r:id="rId129"/>
    <p:sldId id="516" r:id="rId130"/>
    <p:sldId id="582" r:id="rId131"/>
    <p:sldId id="583" r:id="rId132"/>
    <p:sldId id="584" r:id="rId133"/>
    <p:sldId id="585" r:id="rId134"/>
    <p:sldId id="586" r:id="rId135"/>
    <p:sldId id="593" r:id="rId136"/>
    <p:sldId id="594" r:id="rId137"/>
    <p:sldId id="595" r:id="rId138"/>
    <p:sldId id="599" r:id="rId139"/>
    <p:sldId id="597" r:id="rId140"/>
    <p:sldId id="600" r:id="rId141"/>
    <p:sldId id="601" r:id="rId142"/>
    <p:sldId id="602" r:id="rId143"/>
    <p:sldId id="603" r:id="rId144"/>
    <p:sldId id="604" r:id="rId145"/>
    <p:sldId id="606" r:id="rId146"/>
    <p:sldId id="607" r:id="rId147"/>
    <p:sldId id="608" r:id="rId1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3C4"/>
    <a:srgbClr val="54A218"/>
    <a:srgbClr val="00A39A"/>
    <a:srgbClr val="B930A0"/>
    <a:srgbClr val="70306F"/>
    <a:srgbClr val="FF9799"/>
    <a:srgbClr val="F89290"/>
    <a:srgbClr val="F6A5A7"/>
    <a:srgbClr val="FFD570"/>
    <a:srgbClr val="FFC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20"/>
    <p:restoredTop sz="94733"/>
  </p:normalViewPr>
  <p:slideViewPr>
    <p:cSldViewPr snapToGrid="0" snapToObjects="1">
      <p:cViewPr varScale="1">
        <p:scale>
          <a:sx n="117" d="100"/>
          <a:sy n="117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B5D75-2D93-A747-8DB5-37CF9BFEED59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8EA78-CF71-B440-90D2-A12E0253D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62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7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we don’t have to use cross-entropy. We could use other ones, took, like Hinge loss or just create our own, but probably not advisable unless you have strong specifics as to what you want.</a:t>
            </a:r>
          </a:p>
          <a:p>
            <a:r>
              <a:rPr lang="en-US" dirty="0"/>
              <a:t>** </a:t>
            </a:r>
            <a:r>
              <a:rPr lang="en-US" dirty="0" err="1"/>
              <a:t>liblinear</a:t>
            </a:r>
            <a:r>
              <a:rPr lang="en-US" dirty="0"/>
              <a:t> because the model is still linear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21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will represent our labelled data. Our gold truth.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79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*it’s our friendly *neighbor*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73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56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27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13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32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33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03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21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will represent our labelled data. Our gold truth.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97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64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33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45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95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88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99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22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805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61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99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ahead of time, we don’t know what the optimal theta parameters ought to be, we only know what the y values should be. So let’s just keep tweaking the parameters until we minimize the error of our predictions y-hat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798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85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184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319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403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will represent our labelled data. Our gold truth.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51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010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610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19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267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will represent our labelled data. Our gold truth.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97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will represent our labelled data. Our gold truth.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746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119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029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Update this!!!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312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954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950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37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197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221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289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37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will represent our labelled data. Our gold truth.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511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423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466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910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28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833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02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ask questions about either the cost function, why we can’t use linear regression for categorical, how to find optimal theta</a:t>
            </a:r>
          </a:p>
          <a:p>
            <a:r>
              <a:rPr lang="en-US" dirty="0"/>
              <a:t>Think pair share will be on filling out the table after I introduce non-parametric.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2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ask questions about either the cost function, why we can’t use linear regression for categorical, how to find optimal theta</a:t>
            </a:r>
          </a:p>
          <a:p>
            <a:r>
              <a:rPr lang="en-US" dirty="0"/>
              <a:t>Think pair share will be on filling out the table after I introduce non-parametric.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9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ask questions about either the cost function, why we can’t use linear regression for categorical, how to find optimal theta</a:t>
            </a:r>
          </a:p>
          <a:p>
            <a:r>
              <a:rPr lang="en-US" dirty="0"/>
              <a:t>Think pair share will be on filling out the table after I introduce non-parametric.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59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we don’t have to use cross-entropy. We could use other ones, took, like Hinge loss or just create our own, but probably not advisable unless you have strong specifics as to what you want.</a:t>
            </a:r>
          </a:p>
          <a:p>
            <a:r>
              <a:rPr lang="en-US" dirty="0"/>
              <a:t>** </a:t>
            </a:r>
            <a:r>
              <a:rPr lang="en-US" dirty="0" err="1"/>
              <a:t>liblinear</a:t>
            </a:r>
            <a:r>
              <a:rPr lang="en-US" dirty="0"/>
              <a:t> because the model is still linear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5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90A91-D687-854A-8853-26DEC929B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88AB49-7F3F-8A44-8B6C-28FDC46EC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7FB7A-9A86-E241-8A7E-D20EDFCEB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54847-8029-0F4D-AD47-C8AB6D491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140B-DBDC-814B-A43B-00CEA44A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0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EBF1E-21CB-F849-A7B4-B2D2C19F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E82E4-B780-3444-8B55-592409714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ECB14-9723-8747-A1C7-57736371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55DA8-4D17-9C42-B462-440FE0732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3E2ED-599B-2549-BB40-244468F41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48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C787C8-678B-E44D-B8A8-15D82AAFA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F3DB0-4600-AF4E-8495-363AD1D81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DD8D5-FEBE-F644-9A9C-35CE65F9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0A28A-45B0-2646-A4EC-CD14B2D8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C5CBF-1F16-1743-AF99-40CBA9556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45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F38D9-8723-6F42-9A95-5C76AE356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A4E93-8D0B-3D4D-A120-883E9BE2A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B29D0-028F-E44F-9A5F-1537CD37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3FDF4-32F9-3E4F-859E-206618F84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D901F-416B-CE48-BB5A-DE342AA9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69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6E57-63BB-524D-BB4E-0BCA775E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A617E-54A7-EB4E-929C-43E06807C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F14C5-FAF8-4249-B764-C6D1AA1DE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47B11-71D9-D849-BF57-B29123A05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1E4CA-98C9-434A-B239-CBB48DB9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13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FD4C9-F9AE-0543-93F3-4475C0B2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4CDCA-5719-A34B-8369-FCD2B7EC0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23115-EED3-A644-A401-C96901378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FC5CD-6DDC-1949-BE64-216CDC2D9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3420F-AC00-FE4F-AEDF-5FBDA4EA8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5DC12-3FE6-E34F-8A08-8BA9496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20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C253-B243-A844-A1C3-95610857B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FAB03-D57C-0D45-9C0F-936CD2B76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B9811-D6FB-BF41-A86A-A1306916E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A2702-EB31-EF42-86E2-84F55BD14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E6150-D732-AC4B-AFFD-0A97E4A65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76C08E-C16D-0A48-BD8D-9F29A7785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317251-578E-8E47-8A45-D7D94B12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1382FF-F499-4942-A021-43DB2E7DD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0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E9B0B-2F5F-4A47-8CD3-3B4DFBE3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E20D6-0CBB-704B-9D61-DA6CFD3A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8389F-72CA-6B4F-B8CD-E4E6FDB15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7E749-4573-C44C-9CE4-AC33E9057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3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F2EBE-02A8-684F-AF73-1ED5C5213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893F2C-2DD0-D440-A566-9D145257E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434BA-88CE-7A42-BDD8-FDF1107F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7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982D-3406-A94B-81D3-5B9D50636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9BA9F-EFDF-4444-80A1-214747E85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AD9BA-9D60-EC41-90BA-6D94A7C0F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BA80A-CDE2-FE42-B65E-E5098CEF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3894F-1F30-714A-85C4-41C613DE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93F5F-676D-F84D-93B6-E14BFFA3B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48BF3-23BA-E145-94C5-995E4086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CFC4B9-56E6-5F4E-A641-9C3EE88CE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B863E-1EBD-6B49-861C-DBC4BB20A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682A5-FF98-B74B-A1DB-CFC25110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6D1B2-866A-5C4A-AC91-85B2AC6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D25E3-C5F9-0E4D-87C3-34C5D5B2B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5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75E46-1AE6-CB43-9C70-6B6060826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E76E-9CE2-5041-A730-6BD49F175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DCBD0-CE40-6942-8F97-124D99C3D4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82975-11C8-C442-98A0-47A312083D4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35C05-F902-C74B-AE3D-0034FD645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863A5-EFC2-CA48-9B8B-5F8000E340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9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19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8.png"/><Relationship Id="rId2" Type="http://schemas.openxmlformats.org/officeDocument/2006/relationships/image" Target="../media/image104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0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40.png"/><Relationship Id="rId18" Type="http://schemas.openxmlformats.org/officeDocument/2006/relationships/image" Target="../media/image105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04.png"/><Relationship Id="rId2" Type="http://schemas.openxmlformats.org/officeDocument/2006/relationships/image" Target="../media/image107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19.png"/><Relationship Id="rId10" Type="http://schemas.openxmlformats.org/officeDocument/2006/relationships/image" Target="../media/image115.png"/><Relationship Id="rId19" Type="http://schemas.openxmlformats.org/officeDocument/2006/relationships/image" Target="../media/image106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8.png"/><Relationship Id="rId18" Type="http://schemas.openxmlformats.org/officeDocument/2006/relationships/image" Target="../media/image111.png"/><Relationship Id="rId3" Type="http://schemas.openxmlformats.org/officeDocument/2006/relationships/image" Target="../media/image105.png"/><Relationship Id="rId7" Type="http://schemas.openxmlformats.org/officeDocument/2006/relationships/image" Target="../media/image113.png"/><Relationship Id="rId12" Type="http://schemas.openxmlformats.org/officeDocument/2006/relationships/image" Target="../media/image40.png"/><Relationship Id="rId17" Type="http://schemas.openxmlformats.org/officeDocument/2006/relationships/image" Target="../media/image108.png"/><Relationship Id="rId2" Type="http://schemas.openxmlformats.org/officeDocument/2006/relationships/image" Target="../media/image104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7.png"/><Relationship Id="rId5" Type="http://schemas.openxmlformats.org/officeDocument/2006/relationships/image" Target="../media/image109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5.png"/><Relationship Id="rId14" Type="http://schemas.openxmlformats.org/officeDocument/2006/relationships/image" Target="../media/image119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8.png"/><Relationship Id="rId18" Type="http://schemas.openxmlformats.org/officeDocument/2006/relationships/image" Target="../media/image111.png"/><Relationship Id="rId3" Type="http://schemas.openxmlformats.org/officeDocument/2006/relationships/image" Target="../media/image105.png"/><Relationship Id="rId7" Type="http://schemas.openxmlformats.org/officeDocument/2006/relationships/image" Target="../media/image113.png"/><Relationship Id="rId12" Type="http://schemas.openxmlformats.org/officeDocument/2006/relationships/image" Target="../media/image40.png"/><Relationship Id="rId17" Type="http://schemas.openxmlformats.org/officeDocument/2006/relationships/image" Target="../media/image108.png"/><Relationship Id="rId2" Type="http://schemas.openxmlformats.org/officeDocument/2006/relationships/image" Target="../media/image104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7.png"/><Relationship Id="rId5" Type="http://schemas.openxmlformats.org/officeDocument/2006/relationships/image" Target="../media/image109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5.png"/><Relationship Id="rId14" Type="http://schemas.openxmlformats.org/officeDocument/2006/relationships/image" Target="../media/image11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4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21.png"/><Relationship Id="rId2" Type="http://schemas.openxmlformats.org/officeDocument/2006/relationships/image" Target="../media/image104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8.png"/><Relationship Id="rId10" Type="http://schemas.openxmlformats.org/officeDocument/2006/relationships/image" Target="../media/image112.png"/><Relationship Id="rId19" Type="http://schemas.openxmlformats.org/officeDocument/2006/relationships/image" Target="../media/image11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19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8.png"/><Relationship Id="rId2" Type="http://schemas.openxmlformats.org/officeDocument/2006/relationships/image" Target="../media/image104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0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19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8.png"/><Relationship Id="rId2" Type="http://schemas.openxmlformats.org/officeDocument/2006/relationships/image" Target="../media/image104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0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19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8.png"/><Relationship Id="rId2" Type="http://schemas.openxmlformats.org/officeDocument/2006/relationships/image" Target="../media/image104.png"/><Relationship Id="rId16" Type="http://schemas.openxmlformats.org/officeDocument/2006/relationships/image" Target="../media/image40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0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19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8.png"/><Relationship Id="rId2" Type="http://schemas.openxmlformats.org/officeDocument/2006/relationships/image" Target="../media/image104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0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19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8.png"/><Relationship Id="rId2" Type="http://schemas.openxmlformats.org/officeDocument/2006/relationships/image" Target="../media/image104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19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8.png"/><Relationship Id="rId2" Type="http://schemas.openxmlformats.org/officeDocument/2006/relationships/image" Target="../media/image104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19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8.png"/><Relationship Id="rId2" Type="http://schemas.openxmlformats.org/officeDocument/2006/relationships/image" Target="../media/image104.png"/><Relationship Id="rId16" Type="http://schemas.openxmlformats.org/officeDocument/2006/relationships/image" Target="../media/image40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3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19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8.png"/><Relationship Id="rId2" Type="http://schemas.openxmlformats.org/officeDocument/2006/relationships/image" Target="../media/image104.png"/><Relationship Id="rId16" Type="http://schemas.openxmlformats.org/officeDocument/2006/relationships/image" Target="../media/image40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5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27.png"/><Relationship Id="rId18" Type="http://schemas.openxmlformats.org/officeDocument/2006/relationships/image" Target="../media/image129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8.png"/><Relationship Id="rId2" Type="http://schemas.openxmlformats.org/officeDocument/2006/relationships/image" Target="../media/image104.png"/><Relationship Id="rId16" Type="http://schemas.openxmlformats.org/officeDocument/2006/relationships/image" Target="../media/image40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5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2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5.png"/><Relationship Id="rId18" Type="http://schemas.openxmlformats.org/officeDocument/2006/relationships/image" Target="../media/image138.png"/><Relationship Id="rId3" Type="http://schemas.openxmlformats.org/officeDocument/2006/relationships/image" Target="../media/image105.png"/><Relationship Id="rId7" Type="http://schemas.openxmlformats.org/officeDocument/2006/relationships/image" Target="../media/image131.png"/><Relationship Id="rId12" Type="http://schemas.openxmlformats.org/officeDocument/2006/relationships/image" Target="../media/image134.png"/><Relationship Id="rId17" Type="http://schemas.openxmlformats.org/officeDocument/2006/relationships/image" Target="../media/image137.png"/><Relationship Id="rId2" Type="http://schemas.openxmlformats.org/officeDocument/2006/relationships/image" Target="../media/image104.png"/><Relationship Id="rId16" Type="http://schemas.openxmlformats.org/officeDocument/2006/relationships/image" Target="../media/image40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3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5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36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40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30.png"/><Relationship Id="rId2" Type="http://schemas.openxmlformats.org/officeDocument/2006/relationships/image" Target="../media/image107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36.png"/><Relationship Id="rId5" Type="http://schemas.openxmlformats.org/officeDocument/2006/relationships/image" Target="../media/image132.png"/><Relationship Id="rId15" Type="http://schemas.openxmlformats.org/officeDocument/2006/relationships/image" Target="../media/image138.png"/><Relationship Id="rId10" Type="http://schemas.openxmlformats.org/officeDocument/2006/relationships/image" Target="../media/image135.png"/><Relationship Id="rId4" Type="http://schemas.openxmlformats.org/officeDocument/2006/relationships/image" Target="../media/image131.png"/><Relationship Id="rId9" Type="http://schemas.openxmlformats.org/officeDocument/2006/relationships/image" Target="../media/image134.png"/><Relationship Id="rId14" Type="http://schemas.openxmlformats.org/officeDocument/2006/relationships/image" Target="../media/image137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8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12" Type="http://schemas.openxmlformats.org/officeDocument/2006/relationships/image" Target="../media/image137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40.png"/><Relationship Id="rId5" Type="http://schemas.openxmlformats.org/officeDocument/2006/relationships/image" Target="../media/image112.png"/><Relationship Id="rId15" Type="http://schemas.openxmlformats.org/officeDocument/2006/relationships/image" Target="../media/image130.png"/><Relationship Id="rId10" Type="http://schemas.openxmlformats.org/officeDocument/2006/relationships/image" Target="../media/image11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Relationship Id="rId14" Type="http://schemas.openxmlformats.org/officeDocument/2006/relationships/image" Target="../media/image125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2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Relationship Id="rId14" Type="http://schemas.openxmlformats.org/officeDocument/2006/relationships/image" Target="../media/image130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2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12.png"/><Relationship Id="rId15" Type="http://schemas.openxmlformats.org/officeDocument/2006/relationships/image" Target="../media/image139.png"/><Relationship Id="rId10" Type="http://schemas.openxmlformats.org/officeDocument/2006/relationships/image" Target="../media/image11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Relationship Id="rId14" Type="http://schemas.openxmlformats.org/officeDocument/2006/relationships/image" Target="../media/image1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2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12.png"/><Relationship Id="rId15" Type="http://schemas.openxmlformats.org/officeDocument/2006/relationships/image" Target="../media/image140.png"/><Relationship Id="rId10" Type="http://schemas.openxmlformats.org/officeDocument/2006/relationships/image" Target="../media/image11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Relationship Id="rId14" Type="http://schemas.openxmlformats.org/officeDocument/2006/relationships/image" Target="../media/image126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2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12.png"/><Relationship Id="rId15" Type="http://schemas.openxmlformats.org/officeDocument/2006/relationships/image" Target="../media/image141.png"/><Relationship Id="rId10" Type="http://schemas.openxmlformats.org/officeDocument/2006/relationships/image" Target="../media/image11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Relationship Id="rId14" Type="http://schemas.openxmlformats.org/officeDocument/2006/relationships/image" Target="../media/image126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2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12.png"/><Relationship Id="rId15" Type="http://schemas.openxmlformats.org/officeDocument/2006/relationships/image" Target="../media/image142.png"/><Relationship Id="rId10" Type="http://schemas.openxmlformats.org/officeDocument/2006/relationships/image" Target="../media/image11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Relationship Id="rId14" Type="http://schemas.openxmlformats.org/officeDocument/2006/relationships/image" Target="../media/image126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2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12.png"/><Relationship Id="rId15" Type="http://schemas.openxmlformats.org/officeDocument/2006/relationships/image" Target="../media/image143.png"/><Relationship Id="rId10" Type="http://schemas.openxmlformats.org/officeDocument/2006/relationships/image" Target="../media/image11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Relationship Id="rId14" Type="http://schemas.openxmlformats.org/officeDocument/2006/relationships/image" Target="../media/image126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2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17" Type="http://schemas.openxmlformats.org/officeDocument/2006/relationships/image" Target="../media/image145.png"/><Relationship Id="rId2" Type="http://schemas.openxmlformats.org/officeDocument/2006/relationships/image" Target="../media/image107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12.png"/><Relationship Id="rId15" Type="http://schemas.openxmlformats.org/officeDocument/2006/relationships/image" Target="../media/image143.png"/><Relationship Id="rId10" Type="http://schemas.openxmlformats.org/officeDocument/2006/relationships/image" Target="../media/image11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Relationship Id="rId14" Type="http://schemas.openxmlformats.org/officeDocument/2006/relationships/image" Target="../media/image126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3.png"/><Relationship Id="rId18" Type="http://schemas.openxmlformats.org/officeDocument/2006/relationships/image" Target="../media/image150.png"/><Relationship Id="rId3" Type="http://schemas.openxmlformats.org/officeDocument/2006/relationships/image" Target="../media/image131.png"/><Relationship Id="rId21" Type="http://schemas.openxmlformats.org/officeDocument/2006/relationships/image" Target="../media/image153.png"/><Relationship Id="rId7" Type="http://schemas.openxmlformats.org/officeDocument/2006/relationships/image" Target="../media/image134.png"/><Relationship Id="rId12" Type="http://schemas.openxmlformats.org/officeDocument/2006/relationships/image" Target="../media/image126.png"/><Relationship Id="rId17" Type="http://schemas.openxmlformats.org/officeDocument/2006/relationships/image" Target="../media/image149.png"/><Relationship Id="rId2" Type="http://schemas.openxmlformats.org/officeDocument/2006/relationships/image" Target="../media/image107.png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25.png"/><Relationship Id="rId5" Type="http://schemas.openxmlformats.org/officeDocument/2006/relationships/image" Target="../media/image112.png"/><Relationship Id="rId15" Type="http://schemas.openxmlformats.org/officeDocument/2006/relationships/image" Target="../media/image147.png"/><Relationship Id="rId10" Type="http://schemas.openxmlformats.org/officeDocument/2006/relationships/image" Target="../media/image117.png"/><Relationship Id="rId19" Type="http://schemas.openxmlformats.org/officeDocument/2006/relationships/image" Target="../media/image151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Relationship Id="rId14" Type="http://schemas.openxmlformats.org/officeDocument/2006/relationships/image" Target="../media/image14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58.png"/><Relationship Id="rId18" Type="http://schemas.openxmlformats.org/officeDocument/2006/relationships/image" Target="../media/image161.png"/><Relationship Id="rId3" Type="http://schemas.openxmlformats.org/officeDocument/2006/relationships/image" Target="../media/image126.png"/><Relationship Id="rId7" Type="http://schemas.openxmlformats.org/officeDocument/2006/relationships/image" Target="../media/image154.png"/><Relationship Id="rId12" Type="http://schemas.openxmlformats.org/officeDocument/2006/relationships/image" Target="../media/image157.png"/><Relationship Id="rId17" Type="http://schemas.openxmlformats.org/officeDocument/2006/relationships/image" Target="../media/image160.png"/><Relationship Id="rId2" Type="http://schemas.openxmlformats.org/officeDocument/2006/relationships/image" Target="../media/image125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56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43.png"/><Relationship Id="rId9" Type="http://schemas.openxmlformats.org/officeDocument/2006/relationships/image" Target="../media/image111.png"/><Relationship Id="rId14" Type="http://schemas.openxmlformats.org/officeDocument/2006/relationships/image" Target="../media/image159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58.png"/><Relationship Id="rId18" Type="http://schemas.openxmlformats.org/officeDocument/2006/relationships/image" Target="../media/image161.png"/><Relationship Id="rId3" Type="http://schemas.openxmlformats.org/officeDocument/2006/relationships/image" Target="../media/image162.png"/><Relationship Id="rId7" Type="http://schemas.openxmlformats.org/officeDocument/2006/relationships/image" Target="../media/image154.png"/><Relationship Id="rId12" Type="http://schemas.openxmlformats.org/officeDocument/2006/relationships/image" Target="../media/image157.png"/><Relationship Id="rId17" Type="http://schemas.openxmlformats.org/officeDocument/2006/relationships/image" Target="../media/image160.png"/><Relationship Id="rId2" Type="http://schemas.openxmlformats.org/officeDocument/2006/relationships/image" Target="../media/image125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56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43.png"/><Relationship Id="rId9" Type="http://schemas.openxmlformats.org/officeDocument/2006/relationships/image" Target="../media/image111.png"/><Relationship Id="rId14" Type="http://schemas.openxmlformats.org/officeDocument/2006/relationships/image" Target="../media/image159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6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40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4.png"/><Relationship Id="rId9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8.png"/><Relationship Id="rId5" Type="http://schemas.openxmlformats.org/officeDocument/2006/relationships/hyperlink" Target="https://scikit-learn.org/stable/modules/generated/sklearn.linear_model.LogisticRegression.html" TargetMode="External"/><Relationship Id="rId10" Type="http://schemas.openxmlformats.org/officeDocument/2006/relationships/image" Target="../media/image47.png"/><Relationship Id="rId4" Type="http://schemas.openxmlformats.org/officeDocument/2006/relationships/image" Target="../media/image49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strijov.com/sources/demoDataGen.php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6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9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3.png"/><Relationship Id="rId5" Type="http://schemas.openxmlformats.org/officeDocument/2006/relationships/image" Target="../media/image12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86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5.png"/><Relationship Id="rId18" Type="http://schemas.openxmlformats.org/officeDocument/2006/relationships/image" Target="../media/image91.png"/><Relationship Id="rId3" Type="http://schemas.openxmlformats.org/officeDocument/2006/relationships/image" Target="../media/image10.png"/><Relationship Id="rId21" Type="http://schemas.openxmlformats.org/officeDocument/2006/relationships/image" Target="../media/image93.png"/><Relationship Id="rId7" Type="http://schemas.openxmlformats.org/officeDocument/2006/relationships/image" Target="../media/image15.png"/><Relationship Id="rId12" Type="http://schemas.openxmlformats.org/officeDocument/2006/relationships/image" Target="../media/image84.png"/><Relationship Id="rId17" Type="http://schemas.openxmlformats.org/officeDocument/2006/relationships/image" Target="../media/image90.png"/><Relationship Id="rId2" Type="http://schemas.openxmlformats.org/officeDocument/2006/relationships/image" Target="../media/image9.png"/><Relationship Id="rId16" Type="http://schemas.openxmlformats.org/officeDocument/2006/relationships/image" Target="../media/image89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3.png"/><Relationship Id="rId5" Type="http://schemas.openxmlformats.org/officeDocument/2006/relationships/image" Target="../media/image12.png"/><Relationship Id="rId15" Type="http://schemas.openxmlformats.org/officeDocument/2006/relationships/image" Target="../media/image88.png"/><Relationship Id="rId10" Type="http://schemas.openxmlformats.org/officeDocument/2006/relationships/image" Target="../media/image82.png"/><Relationship Id="rId19" Type="http://schemas.openxmlformats.org/officeDocument/2006/relationships/image" Target="../media/image92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87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5.png"/><Relationship Id="rId18" Type="http://schemas.openxmlformats.org/officeDocument/2006/relationships/image" Target="../media/image91.png"/><Relationship Id="rId3" Type="http://schemas.openxmlformats.org/officeDocument/2006/relationships/image" Target="../media/image10.png"/><Relationship Id="rId21" Type="http://schemas.openxmlformats.org/officeDocument/2006/relationships/image" Target="../media/image93.png"/><Relationship Id="rId7" Type="http://schemas.openxmlformats.org/officeDocument/2006/relationships/image" Target="../media/image15.png"/><Relationship Id="rId12" Type="http://schemas.openxmlformats.org/officeDocument/2006/relationships/image" Target="../media/image84.png"/><Relationship Id="rId17" Type="http://schemas.openxmlformats.org/officeDocument/2006/relationships/image" Target="../media/image90.png"/><Relationship Id="rId2" Type="http://schemas.openxmlformats.org/officeDocument/2006/relationships/image" Target="../media/image9.png"/><Relationship Id="rId16" Type="http://schemas.openxmlformats.org/officeDocument/2006/relationships/image" Target="../media/image89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3.png"/><Relationship Id="rId5" Type="http://schemas.openxmlformats.org/officeDocument/2006/relationships/image" Target="../media/image12.png"/><Relationship Id="rId15" Type="http://schemas.openxmlformats.org/officeDocument/2006/relationships/image" Target="../media/image88.png"/><Relationship Id="rId10" Type="http://schemas.openxmlformats.org/officeDocument/2006/relationships/image" Target="../media/image82.png"/><Relationship Id="rId19" Type="http://schemas.openxmlformats.org/officeDocument/2006/relationships/image" Target="../media/image92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87.png"/><Relationship Id="rId22" Type="http://schemas.openxmlformats.org/officeDocument/2006/relationships/image" Target="../media/image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824E-0329-7345-8870-B3763055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9024" y="1335024"/>
            <a:ext cx="6952096" cy="805742"/>
          </a:xfrm>
        </p:spPr>
        <p:txBody>
          <a:bodyPr anchor="b" anchorCtr="0">
            <a:normAutofit/>
          </a:bodyPr>
          <a:lstStyle/>
          <a:p>
            <a:pPr algn="l"/>
            <a:r>
              <a:rPr lang="en-US" sz="4000" dirty="0">
                <a:latin typeface="Avenir Medium" panose="02000503020000020003" pitchFamily="2" charset="0"/>
              </a:rPr>
              <a:t>The Roadmap:</a:t>
            </a:r>
            <a:endParaRPr lang="en-US" sz="2400" dirty="0">
              <a:latin typeface="Avenir Medium" panose="02000503020000020003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AC2B2-BE48-F147-B8F0-C4214DE57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9818" y="3766079"/>
            <a:ext cx="9144000" cy="205498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C00000"/>
                </a:solidFill>
                <a:latin typeface="Avenir Medium" panose="02000503020000020003" pitchFamily="2" charset="0"/>
              </a:rPr>
              <a:t>Harvard IACS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CS109B</a:t>
            </a: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Chris Tanner,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Pavlos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Protopapas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, Mark Glickman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66A7DC-809D-3741-93BC-D14DE36F96EC}"/>
              </a:ext>
            </a:extLst>
          </p:cNvPr>
          <p:cNvGrpSpPr>
            <a:grpSpLocks noChangeAspect="1"/>
          </p:cNvGrpSpPr>
          <p:nvPr/>
        </p:nvGrpSpPr>
        <p:grpSpPr>
          <a:xfrm>
            <a:off x="7675534" y="3792237"/>
            <a:ext cx="1789742" cy="1001334"/>
            <a:chOff x="3383860" y="4092499"/>
            <a:chExt cx="1774304" cy="1102997"/>
          </a:xfrm>
        </p:grpSpPr>
        <p:pic>
          <p:nvPicPr>
            <p:cNvPr id="5" name="Picture 4" descr="iacs.png">
              <a:extLst>
                <a:ext uri="{FF2B5EF4-FFF2-40B4-BE49-F238E27FC236}">
                  <a16:creationId xmlns:a16="http://schemas.microsoft.com/office/drawing/2014/main" id="{9086F760-9B6C-E246-8627-D5679938DA1E}"/>
                </a:ext>
              </a:extLst>
            </p:cNvPr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6" name="Picture 5" descr="harvard.png">
              <a:extLst>
                <a:ext uri="{FF2B5EF4-FFF2-40B4-BE49-F238E27FC236}">
                  <a16:creationId xmlns:a16="http://schemas.microsoft.com/office/drawing/2014/main" id="{0F533E74-7ECE-6C40-86AD-66A084918B0E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0021C8-F00C-6C43-B330-F8BA8DD2CC26}"/>
              </a:ext>
            </a:extLst>
          </p:cNvPr>
          <p:cNvSpPr/>
          <p:nvPr/>
        </p:nvSpPr>
        <p:spPr>
          <a:xfrm>
            <a:off x="2099818" y="3063666"/>
            <a:ext cx="7806044" cy="99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095D9-816C-7842-801A-6D3B6EE1281A}"/>
              </a:ext>
            </a:extLst>
          </p:cNvPr>
          <p:cNvSpPr/>
          <p:nvPr/>
        </p:nvSpPr>
        <p:spPr>
          <a:xfrm>
            <a:off x="2099818" y="3163330"/>
            <a:ext cx="7806044" cy="864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BC667-27E4-3A43-9E29-B8A44ADC4F14}"/>
              </a:ext>
            </a:extLst>
          </p:cNvPr>
          <p:cNvSpPr/>
          <p:nvPr/>
        </p:nvSpPr>
        <p:spPr>
          <a:xfrm>
            <a:off x="2099818" y="2189378"/>
            <a:ext cx="55757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Medium" panose="02000503020000020003" pitchFamily="2" charset="0"/>
              </a:rPr>
              <a:t>a recap of where we’ve been, where we’re heading, and how it’s all related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8365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/>
              <p:nvPr/>
            </p:nvSpPr>
            <p:spPr>
              <a:xfrm>
                <a:off x="68546" y="545724"/>
                <a:ext cx="5110669" cy="5017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Given some data such that each row corresponds to a distinct </a:t>
                </a:r>
                <a:r>
                  <a:rPr lang="en-US" sz="2400" dirty="0" err="1">
                    <a:latin typeface="Avenir Next" panose="020B0503020202020204" pitchFamily="34" charset="0"/>
                  </a:rPr>
                  <a:t>i.i.d</a:t>
                </a:r>
                <a:r>
                  <a:rPr lang="en-US" sz="2400" dirty="0">
                    <a:latin typeface="Avenir Next" panose="020B0503020202020204" pitchFamily="34" charset="0"/>
                  </a:rPr>
                  <a:t>. observation</a:t>
                </a: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You may be interested in a particular column (e.g.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Temp</a:t>
                </a:r>
                <a:r>
                  <a:rPr lang="en-US" sz="2400" dirty="0">
                    <a:latin typeface="Avenir Next" panose="020B0503020202020204" pitchFamily="34" charset="0"/>
                  </a:rPr>
                  <a:t>)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Let’s divide our data and learn how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X</a:t>
                </a:r>
                <a:r>
                  <a:rPr lang="en-US" sz="2400" dirty="0">
                    <a:latin typeface="Avenir Next" panose="020B0503020202020204" pitchFamily="34" charset="0"/>
                  </a:rPr>
                  <a:t> is related to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Y</a:t>
                </a: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Assert that: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Want a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that is:</a:t>
                </a:r>
              </a:p>
              <a:p>
                <a:pPr marL="800100" lvl="1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</a:rPr>
                  <a:t>Supervised</a:t>
                </a:r>
                <a:endParaRPr lang="en-US" sz="24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6" y="545724"/>
                <a:ext cx="5110669" cy="5017079"/>
              </a:xfrm>
              <a:prstGeom prst="rect">
                <a:avLst/>
              </a:prstGeom>
              <a:blipFill>
                <a:blip r:embed="rId2"/>
                <a:stretch>
                  <a:fillRect l="-990" t="-1010" b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3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2662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26C2EB59-4B25-8D45-9C4D-023FBFA817D9}"/>
              </a:ext>
            </a:extLst>
          </p:cNvPr>
          <p:cNvSpPr txBox="1"/>
          <p:nvPr/>
        </p:nvSpPr>
        <p:spPr>
          <a:xfrm>
            <a:off x="7192850" y="921081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CCB7DE-6681-FC45-A0FE-9ADEED99D8C3}"/>
              </a:ext>
            </a:extLst>
          </p:cNvPr>
          <p:cNvSpPr/>
          <p:nvPr/>
        </p:nvSpPr>
        <p:spPr>
          <a:xfrm>
            <a:off x="6626201" y="829866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A106A0-BDE2-F849-841F-28E400FE20C1}"/>
              </a:ext>
            </a:extLst>
          </p:cNvPr>
          <p:cNvSpPr/>
          <p:nvPr/>
        </p:nvSpPr>
        <p:spPr>
          <a:xfrm>
            <a:off x="6790933" y="895660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5454537" y="5305178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5957651" y="537041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5658174" y="5721108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174" y="5721108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6917335" y="5721108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335" y="5721108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8301707" y="5721108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707" y="5721108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7279596" y="537041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8734103" y="5370411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6417024" y="6353516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7254918" y="4649556"/>
            <a:ext cx="402114" cy="6136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7192850" y="1797494"/>
            <a:ext cx="402114" cy="70488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>
            <a:cxnSpLocks/>
          </p:cNvCxnSpPr>
          <p:nvPr/>
        </p:nvCxnSpPr>
        <p:spPr>
          <a:xfrm>
            <a:off x="2629916" y="567507"/>
            <a:ext cx="0" cy="6186119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812760" y="46217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99C9C8-F856-9641-85FD-D4D5A4A6C6C4}"/>
                  </a:ext>
                </a:extLst>
              </p:cNvPr>
              <p:cNvSpPr txBox="1"/>
              <p:nvPr/>
            </p:nvSpPr>
            <p:spPr>
              <a:xfrm>
                <a:off x="6754372" y="1271777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99C9C8-F856-9641-85FD-D4D5A4A6C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372" y="1271777"/>
                <a:ext cx="1279069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429EA6F4-281D-2B44-AB4C-298742CC3A96}"/>
              </a:ext>
            </a:extLst>
          </p:cNvPr>
          <p:cNvSpPr/>
          <p:nvPr/>
        </p:nvSpPr>
        <p:spPr>
          <a:xfrm>
            <a:off x="3756910" y="711200"/>
            <a:ext cx="7358586" cy="6085934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4485427" y="2556963"/>
            <a:ext cx="5777923" cy="2001375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4370833" y="2685445"/>
                <a:ext cx="5915206" cy="722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833" y="2685445"/>
                <a:ext cx="5915206" cy="722505"/>
              </a:xfrm>
              <a:prstGeom prst="rect">
                <a:avLst/>
              </a:prstGeom>
              <a:blipFill>
                <a:blip r:embed="rId7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4B3F184-31AF-C044-90A6-C9FAB538969D}"/>
                  </a:ext>
                </a:extLst>
              </p:cNvPr>
              <p:cNvSpPr txBox="1"/>
              <p:nvPr/>
            </p:nvSpPr>
            <p:spPr>
              <a:xfrm>
                <a:off x="4745591" y="3692545"/>
                <a:ext cx="5526711" cy="70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b="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4B3F184-31AF-C044-90A6-C9FAB5389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591" y="3692545"/>
                <a:ext cx="5526711" cy="706219"/>
              </a:xfrm>
              <a:prstGeom prst="rect">
                <a:avLst/>
              </a:prstGeom>
              <a:blipFill>
                <a:blip r:embed="rId8"/>
                <a:stretch>
                  <a:fillRect l="-229" r="-688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>
            <a:extLst>
              <a:ext uri="{FF2B5EF4-FFF2-40B4-BE49-F238E27FC236}">
                <a16:creationId xmlns:a16="http://schemas.microsoft.com/office/drawing/2014/main" id="{9C98960E-50EE-4D4E-8910-16269F667E62}"/>
              </a:ext>
            </a:extLst>
          </p:cNvPr>
          <p:cNvSpPr/>
          <p:nvPr/>
        </p:nvSpPr>
        <p:spPr>
          <a:xfrm>
            <a:off x="3582545" y="4850572"/>
            <a:ext cx="7800983" cy="1816100"/>
          </a:xfrm>
          <a:custGeom>
            <a:avLst/>
            <a:gdLst>
              <a:gd name="connsiteX0" fmla="*/ 267660 w 7354260"/>
              <a:gd name="connsiteY0" fmla="*/ 457200 h 1816100"/>
              <a:gd name="connsiteX1" fmla="*/ 343860 w 7354260"/>
              <a:gd name="connsiteY1" fmla="*/ 317500 h 1816100"/>
              <a:gd name="connsiteX2" fmla="*/ 420060 w 7354260"/>
              <a:gd name="connsiteY2" fmla="*/ 241300 h 1816100"/>
              <a:gd name="connsiteX3" fmla="*/ 458160 w 7354260"/>
              <a:gd name="connsiteY3" fmla="*/ 203200 h 1816100"/>
              <a:gd name="connsiteX4" fmla="*/ 585160 w 7354260"/>
              <a:gd name="connsiteY4" fmla="*/ 266700 h 1816100"/>
              <a:gd name="connsiteX5" fmla="*/ 623260 w 7354260"/>
              <a:gd name="connsiteY5" fmla="*/ 292100 h 1816100"/>
              <a:gd name="connsiteX6" fmla="*/ 661360 w 7354260"/>
              <a:gd name="connsiteY6" fmla="*/ 317500 h 1816100"/>
              <a:gd name="connsiteX7" fmla="*/ 737560 w 7354260"/>
              <a:gd name="connsiteY7" fmla="*/ 342900 h 1816100"/>
              <a:gd name="connsiteX8" fmla="*/ 801060 w 7354260"/>
              <a:gd name="connsiteY8" fmla="*/ 330200 h 1816100"/>
              <a:gd name="connsiteX9" fmla="*/ 877260 w 7354260"/>
              <a:gd name="connsiteY9" fmla="*/ 279400 h 1816100"/>
              <a:gd name="connsiteX10" fmla="*/ 953460 w 7354260"/>
              <a:gd name="connsiteY10" fmla="*/ 228600 h 1816100"/>
              <a:gd name="connsiteX11" fmla="*/ 991560 w 7354260"/>
              <a:gd name="connsiteY11" fmla="*/ 203200 h 1816100"/>
              <a:gd name="connsiteX12" fmla="*/ 1042360 w 7354260"/>
              <a:gd name="connsiteY12" fmla="*/ 177800 h 1816100"/>
              <a:gd name="connsiteX13" fmla="*/ 1080460 w 7354260"/>
              <a:gd name="connsiteY13" fmla="*/ 152400 h 1816100"/>
              <a:gd name="connsiteX14" fmla="*/ 1156660 w 7354260"/>
              <a:gd name="connsiteY14" fmla="*/ 127000 h 1816100"/>
              <a:gd name="connsiteX15" fmla="*/ 1347160 w 7354260"/>
              <a:gd name="connsiteY15" fmla="*/ 165100 h 1816100"/>
              <a:gd name="connsiteX16" fmla="*/ 1423360 w 7354260"/>
              <a:gd name="connsiteY16" fmla="*/ 215900 h 1816100"/>
              <a:gd name="connsiteX17" fmla="*/ 1461460 w 7354260"/>
              <a:gd name="connsiteY17" fmla="*/ 241300 h 1816100"/>
              <a:gd name="connsiteX18" fmla="*/ 1537660 w 7354260"/>
              <a:gd name="connsiteY18" fmla="*/ 304800 h 1816100"/>
              <a:gd name="connsiteX19" fmla="*/ 1664660 w 7354260"/>
              <a:gd name="connsiteY19" fmla="*/ 215900 h 1816100"/>
              <a:gd name="connsiteX20" fmla="*/ 1778960 w 7354260"/>
              <a:gd name="connsiteY20" fmla="*/ 139700 h 1816100"/>
              <a:gd name="connsiteX21" fmla="*/ 1817060 w 7354260"/>
              <a:gd name="connsiteY21" fmla="*/ 114300 h 1816100"/>
              <a:gd name="connsiteX22" fmla="*/ 1893260 w 7354260"/>
              <a:gd name="connsiteY22" fmla="*/ 76200 h 1816100"/>
              <a:gd name="connsiteX23" fmla="*/ 1969460 w 7354260"/>
              <a:gd name="connsiteY23" fmla="*/ 127000 h 1816100"/>
              <a:gd name="connsiteX24" fmla="*/ 1994860 w 7354260"/>
              <a:gd name="connsiteY24" fmla="*/ 165100 h 1816100"/>
              <a:gd name="connsiteX25" fmla="*/ 2071060 w 7354260"/>
              <a:gd name="connsiteY25" fmla="*/ 190500 h 1816100"/>
              <a:gd name="connsiteX26" fmla="*/ 2109160 w 7354260"/>
              <a:gd name="connsiteY26" fmla="*/ 215900 h 1816100"/>
              <a:gd name="connsiteX27" fmla="*/ 2223460 w 7354260"/>
              <a:gd name="connsiteY27" fmla="*/ 241300 h 1816100"/>
              <a:gd name="connsiteX28" fmla="*/ 2363160 w 7354260"/>
              <a:gd name="connsiteY28" fmla="*/ 228600 h 1816100"/>
              <a:gd name="connsiteX29" fmla="*/ 2490160 w 7354260"/>
              <a:gd name="connsiteY29" fmla="*/ 190500 h 1816100"/>
              <a:gd name="connsiteX30" fmla="*/ 2528260 w 7354260"/>
              <a:gd name="connsiteY30" fmla="*/ 177800 h 1816100"/>
              <a:gd name="connsiteX31" fmla="*/ 2566360 w 7354260"/>
              <a:gd name="connsiteY31" fmla="*/ 152400 h 1816100"/>
              <a:gd name="connsiteX32" fmla="*/ 2642560 w 7354260"/>
              <a:gd name="connsiteY32" fmla="*/ 127000 h 1816100"/>
              <a:gd name="connsiteX33" fmla="*/ 2680660 w 7354260"/>
              <a:gd name="connsiteY33" fmla="*/ 114300 h 1816100"/>
              <a:gd name="connsiteX34" fmla="*/ 2731460 w 7354260"/>
              <a:gd name="connsiteY34" fmla="*/ 88900 h 1816100"/>
              <a:gd name="connsiteX35" fmla="*/ 2820360 w 7354260"/>
              <a:gd name="connsiteY35" fmla="*/ 76200 h 1816100"/>
              <a:gd name="connsiteX36" fmla="*/ 2909260 w 7354260"/>
              <a:gd name="connsiteY36" fmla="*/ 101600 h 1816100"/>
              <a:gd name="connsiteX37" fmla="*/ 2934660 w 7354260"/>
              <a:gd name="connsiteY37" fmla="*/ 139700 h 1816100"/>
              <a:gd name="connsiteX38" fmla="*/ 2972760 w 7354260"/>
              <a:gd name="connsiteY38" fmla="*/ 177800 h 1816100"/>
              <a:gd name="connsiteX39" fmla="*/ 3010860 w 7354260"/>
              <a:gd name="connsiteY39" fmla="*/ 190500 h 1816100"/>
              <a:gd name="connsiteX40" fmla="*/ 3048960 w 7354260"/>
              <a:gd name="connsiteY40" fmla="*/ 215900 h 1816100"/>
              <a:gd name="connsiteX41" fmla="*/ 3163260 w 7354260"/>
              <a:gd name="connsiteY41" fmla="*/ 190500 h 1816100"/>
              <a:gd name="connsiteX42" fmla="*/ 3252160 w 7354260"/>
              <a:gd name="connsiteY42" fmla="*/ 165100 h 1816100"/>
              <a:gd name="connsiteX43" fmla="*/ 3290260 w 7354260"/>
              <a:gd name="connsiteY43" fmla="*/ 139700 h 1816100"/>
              <a:gd name="connsiteX44" fmla="*/ 3404560 w 7354260"/>
              <a:gd name="connsiteY44" fmla="*/ 101600 h 1816100"/>
              <a:gd name="connsiteX45" fmla="*/ 3442660 w 7354260"/>
              <a:gd name="connsiteY45" fmla="*/ 88900 h 1816100"/>
              <a:gd name="connsiteX46" fmla="*/ 3480760 w 7354260"/>
              <a:gd name="connsiteY46" fmla="*/ 63500 h 1816100"/>
              <a:gd name="connsiteX47" fmla="*/ 3531560 w 7354260"/>
              <a:gd name="connsiteY47" fmla="*/ 50800 h 1816100"/>
              <a:gd name="connsiteX48" fmla="*/ 3620460 w 7354260"/>
              <a:gd name="connsiteY48" fmla="*/ 25400 h 1816100"/>
              <a:gd name="connsiteX49" fmla="*/ 3785560 w 7354260"/>
              <a:gd name="connsiteY49" fmla="*/ 38100 h 1816100"/>
              <a:gd name="connsiteX50" fmla="*/ 3849060 w 7354260"/>
              <a:gd name="connsiteY50" fmla="*/ 101600 h 1816100"/>
              <a:gd name="connsiteX51" fmla="*/ 3887160 w 7354260"/>
              <a:gd name="connsiteY51" fmla="*/ 114300 h 1816100"/>
              <a:gd name="connsiteX52" fmla="*/ 3988760 w 7354260"/>
              <a:gd name="connsiteY52" fmla="*/ 88900 h 1816100"/>
              <a:gd name="connsiteX53" fmla="*/ 4090360 w 7354260"/>
              <a:gd name="connsiteY53" fmla="*/ 63500 h 1816100"/>
              <a:gd name="connsiteX54" fmla="*/ 4242760 w 7354260"/>
              <a:gd name="connsiteY54" fmla="*/ 76200 h 1816100"/>
              <a:gd name="connsiteX55" fmla="*/ 4280860 w 7354260"/>
              <a:gd name="connsiteY55" fmla="*/ 114300 h 1816100"/>
              <a:gd name="connsiteX56" fmla="*/ 4318960 w 7354260"/>
              <a:gd name="connsiteY56" fmla="*/ 139700 h 1816100"/>
              <a:gd name="connsiteX57" fmla="*/ 4357060 w 7354260"/>
              <a:gd name="connsiteY57" fmla="*/ 177800 h 1816100"/>
              <a:gd name="connsiteX58" fmla="*/ 4433260 w 7354260"/>
              <a:gd name="connsiteY58" fmla="*/ 203200 h 1816100"/>
              <a:gd name="connsiteX59" fmla="*/ 4534860 w 7354260"/>
              <a:gd name="connsiteY59" fmla="*/ 177800 h 1816100"/>
              <a:gd name="connsiteX60" fmla="*/ 4572960 w 7354260"/>
              <a:gd name="connsiteY60" fmla="*/ 139700 h 1816100"/>
              <a:gd name="connsiteX61" fmla="*/ 4687260 w 7354260"/>
              <a:gd name="connsiteY61" fmla="*/ 63500 h 1816100"/>
              <a:gd name="connsiteX62" fmla="*/ 4801560 w 7354260"/>
              <a:gd name="connsiteY62" fmla="*/ 12700 h 1816100"/>
              <a:gd name="connsiteX63" fmla="*/ 4839660 w 7354260"/>
              <a:gd name="connsiteY63" fmla="*/ 0 h 1816100"/>
              <a:gd name="connsiteX64" fmla="*/ 4903160 w 7354260"/>
              <a:gd name="connsiteY64" fmla="*/ 76200 h 1816100"/>
              <a:gd name="connsiteX65" fmla="*/ 4941260 w 7354260"/>
              <a:gd name="connsiteY65" fmla="*/ 114300 h 1816100"/>
              <a:gd name="connsiteX66" fmla="*/ 4966660 w 7354260"/>
              <a:gd name="connsiteY66" fmla="*/ 152400 h 1816100"/>
              <a:gd name="connsiteX67" fmla="*/ 5080960 w 7354260"/>
              <a:gd name="connsiteY67" fmla="*/ 177800 h 1816100"/>
              <a:gd name="connsiteX68" fmla="*/ 5373060 w 7354260"/>
              <a:gd name="connsiteY68" fmla="*/ 165100 h 1816100"/>
              <a:gd name="connsiteX69" fmla="*/ 5512760 w 7354260"/>
              <a:gd name="connsiteY69" fmla="*/ 127000 h 1816100"/>
              <a:gd name="connsiteX70" fmla="*/ 5550860 w 7354260"/>
              <a:gd name="connsiteY70" fmla="*/ 101600 h 1816100"/>
              <a:gd name="connsiteX71" fmla="*/ 5588960 w 7354260"/>
              <a:gd name="connsiteY71" fmla="*/ 88900 h 1816100"/>
              <a:gd name="connsiteX72" fmla="*/ 5665160 w 7354260"/>
              <a:gd name="connsiteY72" fmla="*/ 50800 h 1816100"/>
              <a:gd name="connsiteX73" fmla="*/ 5728660 w 7354260"/>
              <a:gd name="connsiteY73" fmla="*/ 63500 h 1816100"/>
              <a:gd name="connsiteX74" fmla="*/ 5766760 w 7354260"/>
              <a:gd name="connsiteY74" fmla="*/ 101600 h 1816100"/>
              <a:gd name="connsiteX75" fmla="*/ 5842960 w 7354260"/>
              <a:gd name="connsiteY75" fmla="*/ 152400 h 1816100"/>
              <a:gd name="connsiteX76" fmla="*/ 5881060 w 7354260"/>
              <a:gd name="connsiteY76" fmla="*/ 177800 h 1816100"/>
              <a:gd name="connsiteX77" fmla="*/ 6058860 w 7354260"/>
              <a:gd name="connsiteY77" fmla="*/ 165100 h 1816100"/>
              <a:gd name="connsiteX78" fmla="*/ 6147760 w 7354260"/>
              <a:gd name="connsiteY78" fmla="*/ 139700 h 1816100"/>
              <a:gd name="connsiteX79" fmla="*/ 6198560 w 7354260"/>
              <a:gd name="connsiteY79" fmla="*/ 114300 h 1816100"/>
              <a:gd name="connsiteX80" fmla="*/ 6249360 w 7354260"/>
              <a:gd name="connsiteY80" fmla="*/ 101600 h 1816100"/>
              <a:gd name="connsiteX81" fmla="*/ 6287460 w 7354260"/>
              <a:gd name="connsiteY81" fmla="*/ 88900 h 1816100"/>
              <a:gd name="connsiteX82" fmla="*/ 6452560 w 7354260"/>
              <a:gd name="connsiteY82" fmla="*/ 63500 h 1816100"/>
              <a:gd name="connsiteX83" fmla="*/ 6579560 w 7354260"/>
              <a:gd name="connsiteY83" fmla="*/ 50800 h 1816100"/>
              <a:gd name="connsiteX84" fmla="*/ 6744660 w 7354260"/>
              <a:gd name="connsiteY84" fmla="*/ 63500 h 1816100"/>
              <a:gd name="connsiteX85" fmla="*/ 6770060 w 7354260"/>
              <a:gd name="connsiteY85" fmla="*/ 101600 h 1816100"/>
              <a:gd name="connsiteX86" fmla="*/ 6782760 w 7354260"/>
              <a:gd name="connsiteY86" fmla="*/ 266700 h 1816100"/>
              <a:gd name="connsiteX87" fmla="*/ 6858960 w 7354260"/>
              <a:gd name="connsiteY87" fmla="*/ 279400 h 1816100"/>
              <a:gd name="connsiteX88" fmla="*/ 6960560 w 7354260"/>
              <a:gd name="connsiteY88" fmla="*/ 304800 h 1816100"/>
              <a:gd name="connsiteX89" fmla="*/ 7024060 w 7354260"/>
              <a:gd name="connsiteY89" fmla="*/ 317500 h 1816100"/>
              <a:gd name="connsiteX90" fmla="*/ 7100260 w 7354260"/>
              <a:gd name="connsiteY90" fmla="*/ 342900 h 1816100"/>
              <a:gd name="connsiteX91" fmla="*/ 7138360 w 7354260"/>
              <a:gd name="connsiteY91" fmla="*/ 355600 h 1816100"/>
              <a:gd name="connsiteX92" fmla="*/ 7112960 w 7354260"/>
              <a:gd name="connsiteY92" fmla="*/ 393700 h 1816100"/>
              <a:gd name="connsiteX93" fmla="*/ 7100260 w 7354260"/>
              <a:gd name="connsiteY93" fmla="*/ 495300 h 1816100"/>
              <a:gd name="connsiteX94" fmla="*/ 7176460 w 7354260"/>
              <a:gd name="connsiteY94" fmla="*/ 533400 h 1816100"/>
              <a:gd name="connsiteX95" fmla="*/ 7214560 w 7354260"/>
              <a:gd name="connsiteY95" fmla="*/ 558800 h 1816100"/>
              <a:gd name="connsiteX96" fmla="*/ 7252660 w 7354260"/>
              <a:gd name="connsiteY96" fmla="*/ 571500 h 1816100"/>
              <a:gd name="connsiteX97" fmla="*/ 7328860 w 7354260"/>
              <a:gd name="connsiteY97" fmla="*/ 622300 h 1816100"/>
              <a:gd name="connsiteX98" fmla="*/ 7265360 w 7354260"/>
              <a:gd name="connsiteY98" fmla="*/ 711200 h 1816100"/>
              <a:gd name="connsiteX99" fmla="*/ 7239960 w 7354260"/>
              <a:gd name="connsiteY99" fmla="*/ 787400 h 1816100"/>
              <a:gd name="connsiteX100" fmla="*/ 7265360 w 7354260"/>
              <a:gd name="connsiteY100" fmla="*/ 876300 h 1816100"/>
              <a:gd name="connsiteX101" fmla="*/ 7316160 w 7354260"/>
              <a:gd name="connsiteY101" fmla="*/ 952500 h 1816100"/>
              <a:gd name="connsiteX102" fmla="*/ 7341560 w 7354260"/>
              <a:gd name="connsiteY102" fmla="*/ 990600 h 1816100"/>
              <a:gd name="connsiteX103" fmla="*/ 7354260 w 7354260"/>
              <a:gd name="connsiteY103" fmla="*/ 1028700 h 1816100"/>
              <a:gd name="connsiteX104" fmla="*/ 7303460 w 7354260"/>
              <a:gd name="connsiteY104" fmla="*/ 1104900 h 1816100"/>
              <a:gd name="connsiteX105" fmla="*/ 7265360 w 7354260"/>
              <a:gd name="connsiteY105" fmla="*/ 1181100 h 1816100"/>
              <a:gd name="connsiteX106" fmla="*/ 7303460 w 7354260"/>
              <a:gd name="connsiteY106" fmla="*/ 1320800 h 1816100"/>
              <a:gd name="connsiteX107" fmla="*/ 7316160 w 7354260"/>
              <a:gd name="connsiteY107" fmla="*/ 1358900 h 1816100"/>
              <a:gd name="connsiteX108" fmla="*/ 7303460 w 7354260"/>
              <a:gd name="connsiteY108" fmla="*/ 1422400 h 1816100"/>
              <a:gd name="connsiteX109" fmla="*/ 7201860 w 7354260"/>
              <a:gd name="connsiteY109" fmla="*/ 1435100 h 1816100"/>
              <a:gd name="connsiteX110" fmla="*/ 7163760 w 7354260"/>
              <a:gd name="connsiteY110" fmla="*/ 1460500 h 1816100"/>
              <a:gd name="connsiteX111" fmla="*/ 7087560 w 7354260"/>
              <a:gd name="connsiteY111" fmla="*/ 1485900 h 1816100"/>
              <a:gd name="connsiteX112" fmla="*/ 6998660 w 7354260"/>
              <a:gd name="connsiteY112" fmla="*/ 1473200 h 1816100"/>
              <a:gd name="connsiteX113" fmla="*/ 6935160 w 7354260"/>
              <a:gd name="connsiteY113" fmla="*/ 1447800 h 1816100"/>
              <a:gd name="connsiteX114" fmla="*/ 6858960 w 7354260"/>
              <a:gd name="connsiteY114" fmla="*/ 1435100 h 1816100"/>
              <a:gd name="connsiteX115" fmla="*/ 6731960 w 7354260"/>
              <a:gd name="connsiteY115" fmla="*/ 1447800 h 1816100"/>
              <a:gd name="connsiteX116" fmla="*/ 6579560 w 7354260"/>
              <a:gd name="connsiteY116" fmla="*/ 1574800 h 1816100"/>
              <a:gd name="connsiteX117" fmla="*/ 6503360 w 7354260"/>
              <a:gd name="connsiteY117" fmla="*/ 1612900 h 1816100"/>
              <a:gd name="connsiteX118" fmla="*/ 6008060 w 7354260"/>
              <a:gd name="connsiteY118" fmla="*/ 1574800 h 1816100"/>
              <a:gd name="connsiteX119" fmla="*/ 5804860 w 7354260"/>
              <a:gd name="connsiteY119" fmla="*/ 1587500 h 1816100"/>
              <a:gd name="connsiteX120" fmla="*/ 5741360 w 7354260"/>
              <a:gd name="connsiteY120" fmla="*/ 1612900 h 1816100"/>
              <a:gd name="connsiteX121" fmla="*/ 5639760 w 7354260"/>
              <a:gd name="connsiteY121" fmla="*/ 1676400 h 1816100"/>
              <a:gd name="connsiteX122" fmla="*/ 5588960 w 7354260"/>
              <a:gd name="connsiteY122" fmla="*/ 1701800 h 1816100"/>
              <a:gd name="connsiteX123" fmla="*/ 5550860 w 7354260"/>
              <a:gd name="connsiteY123" fmla="*/ 1727200 h 1816100"/>
              <a:gd name="connsiteX124" fmla="*/ 5512760 w 7354260"/>
              <a:gd name="connsiteY124" fmla="*/ 1739900 h 1816100"/>
              <a:gd name="connsiteX125" fmla="*/ 5436560 w 7354260"/>
              <a:gd name="connsiteY125" fmla="*/ 1778000 h 1816100"/>
              <a:gd name="connsiteX126" fmla="*/ 5385760 w 7354260"/>
              <a:gd name="connsiteY126" fmla="*/ 1765300 h 1816100"/>
              <a:gd name="connsiteX127" fmla="*/ 5258760 w 7354260"/>
              <a:gd name="connsiteY127" fmla="*/ 1651000 h 1816100"/>
              <a:gd name="connsiteX128" fmla="*/ 5144460 w 7354260"/>
              <a:gd name="connsiteY128" fmla="*/ 1612900 h 1816100"/>
              <a:gd name="connsiteX129" fmla="*/ 4890460 w 7354260"/>
              <a:gd name="connsiteY129" fmla="*/ 1638300 h 1816100"/>
              <a:gd name="connsiteX130" fmla="*/ 4801560 w 7354260"/>
              <a:gd name="connsiteY130" fmla="*/ 1663700 h 1816100"/>
              <a:gd name="connsiteX131" fmla="*/ 4750760 w 7354260"/>
              <a:gd name="connsiteY131" fmla="*/ 1676400 h 1816100"/>
              <a:gd name="connsiteX132" fmla="*/ 4623760 w 7354260"/>
              <a:gd name="connsiteY132" fmla="*/ 1651000 h 1816100"/>
              <a:gd name="connsiteX133" fmla="*/ 4572960 w 7354260"/>
              <a:gd name="connsiteY133" fmla="*/ 1600200 h 1816100"/>
              <a:gd name="connsiteX134" fmla="*/ 4420560 w 7354260"/>
              <a:gd name="connsiteY134" fmla="*/ 1549400 h 1816100"/>
              <a:gd name="connsiteX135" fmla="*/ 4331660 w 7354260"/>
              <a:gd name="connsiteY135" fmla="*/ 1574800 h 1816100"/>
              <a:gd name="connsiteX136" fmla="*/ 4242760 w 7354260"/>
              <a:gd name="connsiteY136" fmla="*/ 1612900 h 1816100"/>
              <a:gd name="connsiteX137" fmla="*/ 4166560 w 7354260"/>
              <a:gd name="connsiteY137" fmla="*/ 1549400 h 1816100"/>
              <a:gd name="connsiteX138" fmla="*/ 4090360 w 7354260"/>
              <a:gd name="connsiteY138" fmla="*/ 1625600 h 1816100"/>
              <a:gd name="connsiteX139" fmla="*/ 4052260 w 7354260"/>
              <a:gd name="connsiteY139" fmla="*/ 1663700 h 1816100"/>
              <a:gd name="connsiteX140" fmla="*/ 3976060 w 7354260"/>
              <a:gd name="connsiteY140" fmla="*/ 1701800 h 1816100"/>
              <a:gd name="connsiteX141" fmla="*/ 3887160 w 7354260"/>
              <a:gd name="connsiteY141" fmla="*/ 1714500 h 1816100"/>
              <a:gd name="connsiteX142" fmla="*/ 3810960 w 7354260"/>
              <a:gd name="connsiteY142" fmla="*/ 1727200 h 1816100"/>
              <a:gd name="connsiteX143" fmla="*/ 3607760 w 7354260"/>
              <a:gd name="connsiteY143" fmla="*/ 1587500 h 1816100"/>
              <a:gd name="connsiteX144" fmla="*/ 3607760 w 7354260"/>
              <a:gd name="connsiteY144" fmla="*/ 1587500 h 1816100"/>
              <a:gd name="connsiteX145" fmla="*/ 3480760 w 7354260"/>
              <a:gd name="connsiteY145" fmla="*/ 1524000 h 1816100"/>
              <a:gd name="connsiteX146" fmla="*/ 3366460 w 7354260"/>
              <a:gd name="connsiteY146" fmla="*/ 1511300 h 1816100"/>
              <a:gd name="connsiteX147" fmla="*/ 3302960 w 7354260"/>
              <a:gd name="connsiteY147" fmla="*/ 1498600 h 1816100"/>
              <a:gd name="connsiteX148" fmla="*/ 3214060 w 7354260"/>
              <a:gd name="connsiteY148" fmla="*/ 1562100 h 1816100"/>
              <a:gd name="connsiteX149" fmla="*/ 3163260 w 7354260"/>
              <a:gd name="connsiteY149" fmla="*/ 1612900 h 1816100"/>
              <a:gd name="connsiteX150" fmla="*/ 2998160 w 7354260"/>
              <a:gd name="connsiteY150" fmla="*/ 1689100 h 1816100"/>
              <a:gd name="connsiteX151" fmla="*/ 2769560 w 7354260"/>
              <a:gd name="connsiteY151" fmla="*/ 1739900 h 1816100"/>
              <a:gd name="connsiteX152" fmla="*/ 2693360 w 7354260"/>
              <a:gd name="connsiteY152" fmla="*/ 1727200 h 1816100"/>
              <a:gd name="connsiteX153" fmla="*/ 2655260 w 7354260"/>
              <a:gd name="connsiteY153" fmla="*/ 1689100 h 1816100"/>
              <a:gd name="connsiteX154" fmla="*/ 2591760 w 7354260"/>
              <a:gd name="connsiteY154" fmla="*/ 1638300 h 1816100"/>
              <a:gd name="connsiteX155" fmla="*/ 2540960 w 7354260"/>
              <a:gd name="connsiteY155" fmla="*/ 1587500 h 1816100"/>
              <a:gd name="connsiteX156" fmla="*/ 2477460 w 7354260"/>
              <a:gd name="connsiteY156" fmla="*/ 1549400 h 1816100"/>
              <a:gd name="connsiteX157" fmla="*/ 2413960 w 7354260"/>
              <a:gd name="connsiteY157" fmla="*/ 1562100 h 1816100"/>
              <a:gd name="connsiteX158" fmla="*/ 2375860 w 7354260"/>
              <a:gd name="connsiteY158" fmla="*/ 1600200 h 1816100"/>
              <a:gd name="connsiteX159" fmla="*/ 2236160 w 7354260"/>
              <a:gd name="connsiteY159" fmla="*/ 1701800 h 1816100"/>
              <a:gd name="connsiteX160" fmla="*/ 2185360 w 7354260"/>
              <a:gd name="connsiteY160" fmla="*/ 1714500 h 1816100"/>
              <a:gd name="connsiteX161" fmla="*/ 2020260 w 7354260"/>
              <a:gd name="connsiteY161" fmla="*/ 1689100 h 1816100"/>
              <a:gd name="connsiteX162" fmla="*/ 1918660 w 7354260"/>
              <a:gd name="connsiteY162" fmla="*/ 1638300 h 1816100"/>
              <a:gd name="connsiteX163" fmla="*/ 1817060 w 7354260"/>
              <a:gd name="connsiteY163" fmla="*/ 1651000 h 1816100"/>
              <a:gd name="connsiteX164" fmla="*/ 1601160 w 7354260"/>
              <a:gd name="connsiteY164" fmla="*/ 1752600 h 1816100"/>
              <a:gd name="connsiteX165" fmla="*/ 1499560 w 7354260"/>
              <a:gd name="connsiteY165" fmla="*/ 1790700 h 1816100"/>
              <a:gd name="connsiteX166" fmla="*/ 1220160 w 7354260"/>
              <a:gd name="connsiteY166" fmla="*/ 1816100 h 1816100"/>
              <a:gd name="connsiteX167" fmla="*/ 1270960 w 7354260"/>
              <a:gd name="connsiteY167" fmla="*/ 1714500 h 1816100"/>
              <a:gd name="connsiteX168" fmla="*/ 1321760 w 7354260"/>
              <a:gd name="connsiteY168" fmla="*/ 1676400 h 1816100"/>
              <a:gd name="connsiteX169" fmla="*/ 1347160 w 7354260"/>
              <a:gd name="connsiteY169" fmla="*/ 1638300 h 1816100"/>
              <a:gd name="connsiteX170" fmla="*/ 1093160 w 7354260"/>
              <a:gd name="connsiteY170" fmla="*/ 1676400 h 1816100"/>
              <a:gd name="connsiteX171" fmla="*/ 801060 w 7354260"/>
              <a:gd name="connsiteY171" fmla="*/ 1689100 h 1816100"/>
              <a:gd name="connsiteX172" fmla="*/ 699460 w 7354260"/>
              <a:gd name="connsiteY172" fmla="*/ 1676400 h 1816100"/>
              <a:gd name="connsiteX173" fmla="*/ 712160 w 7354260"/>
              <a:gd name="connsiteY173" fmla="*/ 1625600 h 1816100"/>
              <a:gd name="connsiteX174" fmla="*/ 750260 w 7354260"/>
              <a:gd name="connsiteY174" fmla="*/ 1587500 h 1816100"/>
              <a:gd name="connsiteX175" fmla="*/ 775660 w 7354260"/>
              <a:gd name="connsiteY175" fmla="*/ 1549400 h 1816100"/>
              <a:gd name="connsiteX176" fmla="*/ 280360 w 7354260"/>
              <a:gd name="connsiteY176" fmla="*/ 1511300 h 1816100"/>
              <a:gd name="connsiteX177" fmla="*/ 89860 w 7354260"/>
              <a:gd name="connsiteY177" fmla="*/ 1498600 h 1816100"/>
              <a:gd name="connsiteX178" fmla="*/ 51760 w 7354260"/>
              <a:gd name="connsiteY178" fmla="*/ 1485900 h 1816100"/>
              <a:gd name="connsiteX179" fmla="*/ 960 w 7354260"/>
              <a:gd name="connsiteY179" fmla="*/ 1473200 h 1816100"/>
              <a:gd name="connsiteX180" fmla="*/ 64460 w 7354260"/>
              <a:gd name="connsiteY180" fmla="*/ 1460500 h 1816100"/>
              <a:gd name="connsiteX181" fmla="*/ 115260 w 7354260"/>
              <a:gd name="connsiteY181" fmla="*/ 1435100 h 1816100"/>
              <a:gd name="connsiteX182" fmla="*/ 216860 w 7354260"/>
              <a:gd name="connsiteY182" fmla="*/ 1358900 h 1816100"/>
              <a:gd name="connsiteX183" fmla="*/ 254960 w 7354260"/>
              <a:gd name="connsiteY183" fmla="*/ 1333500 h 1816100"/>
              <a:gd name="connsiteX184" fmla="*/ 216860 w 7354260"/>
              <a:gd name="connsiteY184" fmla="*/ 1320800 h 1816100"/>
              <a:gd name="connsiteX185" fmla="*/ 153360 w 7354260"/>
              <a:gd name="connsiteY185" fmla="*/ 1219200 h 1816100"/>
              <a:gd name="connsiteX186" fmla="*/ 216860 w 7354260"/>
              <a:gd name="connsiteY186" fmla="*/ 1104900 h 1816100"/>
              <a:gd name="connsiteX187" fmla="*/ 293060 w 7354260"/>
              <a:gd name="connsiteY187" fmla="*/ 1092200 h 1816100"/>
              <a:gd name="connsiteX188" fmla="*/ 254960 w 7354260"/>
              <a:gd name="connsiteY188" fmla="*/ 990600 h 1816100"/>
              <a:gd name="connsiteX189" fmla="*/ 140660 w 7354260"/>
              <a:gd name="connsiteY189" fmla="*/ 876300 h 1816100"/>
              <a:gd name="connsiteX190" fmla="*/ 64460 w 7354260"/>
              <a:gd name="connsiteY190" fmla="*/ 774700 h 1816100"/>
              <a:gd name="connsiteX191" fmla="*/ 39060 w 7354260"/>
              <a:gd name="connsiteY191" fmla="*/ 723900 h 1816100"/>
              <a:gd name="connsiteX192" fmla="*/ 960 w 7354260"/>
              <a:gd name="connsiteY192" fmla="*/ 698500 h 1816100"/>
              <a:gd name="connsiteX193" fmla="*/ 39060 w 7354260"/>
              <a:gd name="connsiteY193" fmla="*/ 711200 h 1816100"/>
              <a:gd name="connsiteX194" fmla="*/ 89860 w 7354260"/>
              <a:gd name="connsiteY194" fmla="*/ 736600 h 1816100"/>
              <a:gd name="connsiteX195" fmla="*/ 204160 w 7354260"/>
              <a:gd name="connsiteY195" fmla="*/ 723900 h 1816100"/>
              <a:gd name="connsiteX196" fmla="*/ 229560 w 7354260"/>
              <a:gd name="connsiteY196" fmla="*/ 647700 h 1816100"/>
              <a:gd name="connsiteX197" fmla="*/ 191460 w 7354260"/>
              <a:gd name="connsiteY197" fmla="*/ 482600 h 1816100"/>
              <a:gd name="connsiteX198" fmla="*/ 178760 w 7354260"/>
              <a:gd name="connsiteY198" fmla="*/ 444500 h 1816100"/>
              <a:gd name="connsiteX199" fmla="*/ 216860 w 7354260"/>
              <a:gd name="connsiteY199" fmla="*/ 419100 h 1816100"/>
              <a:gd name="connsiteX200" fmla="*/ 254960 w 7354260"/>
              <a:gd name="connsiteY200" fmla="*/ 431800 h 1816100"/>
              <a:gd name="connsiteX201" fmla="*/ 369260 w 7354260"/>
              <a:gd name="connsiteY201" fmla="*/ 44450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7354260" h="1816100">
                <a:moveTo>
                  <a:pt x="267660" y="457200"/>
                </a:moveTo>
                <a:cubicBezTo>
                  <a:pt x="288604" y="404840"/>
                  <a:pt x="301563" y="359797"/>
                  <a:pt x="343860" y="317500"/>
                </a:cubicBezTo>
                <a:lnTo>
                  <a:pt x="420060" y="241300"/>
                </a:lnTo>
                <a:lnTo>
                  <a:pt x="458160" y="203200"/>
                </a:lnTo>
                <a:cubicBezTo>
                  <a:pt x="538576" y="223304"/>
                  <a:pt x="494437" y="206218"/>
                  <a:pt x="585160" y="266700"/>
                </a:cubicBezTo>
                <a:lnTo>
                  <a:pt x="623260" y="292100"/>
                </a:lnTo>
                <a:cubicBezTo>
                  <a:pt x="635960" y="300567"/>
                  <a:pt x="646880" y="312673"/>
                  <a:pt x="661360" y="317500"/>
                </a:cubicBezTo>
                <a:lnTo>
                  <a:pt x="737560" y="342900"/>
                </a:lnTo>
                <a:cubicBezTo>
                  <a:pt x="758727" y="338667"/>
                  <a:pt x="781409" y="339132"/>
                  <a:pt x="801060" y="330200"/>
                </a:cubicBezTo>
                <a:cubicBezTo>
                  <a:pt x="828851" y="317568"/>
                  <a:pt x="851860" y="296333"/>
                  <a:pt x="877260" y="279400"/>
                </a:cubicBezTo>
                <a:lnTo>
                  <a:pt x="953460" y="228600"/>
                </a:lnTo>
                <a:cubicBezTo>
                  <a:pt x="966160" y="220133"/>
                  <a:pt x="977908" y="210026"/>
                  <a:pt x="991560" y="203200"/>
                </a:cubicBezTo>
                <a:cubicBezTo>
                  <a:pt x="1008493" y="194733"/>
                  <a:pt x="1025922" y="187193"/>
                  <a:pt x="1042360" y="177800"/>
                </a:cubicBezTo>
                <a:cubicBezTo>
                  <a:pt x="1055612" y="170227"/>
                  <a:pt x="1066512" y="158599"/>
                  <a:pt x="1080460" y="152400"/>
                </a:cubicBezTo>
                <a:cubicBezTo>
                  <a:pt x="1104926" y="141526"/>
                  <a:pt x="1156660" y="127000"/>
                  <a:pt x="1156660" y="127000"/>
                </a:cubicBezTo>
                <a:cubicBezTo>
                  <a:pt x="1200867" y="131912"/>
                  <a:pt x="1302133" y="135082"/>
                  <a:pt x="1347160" y="165100"/>
                </a:cubicBezTo>
                <a:lnTo>
                  <a:pt x="1423360" y="215900"/>
                </a:lnTo>
                <a:cubicBezTo>
                  <a:pt x="1436060" y="224367"/>
                  <a:pt x="1450667" y="230507"/>
                  <a:pt x="1461460" y="241300"/>
                </a:cubicBezTo>
                <a:cubicBezTo>
                  <a:pt x="1510353" y="290193"/>
                  <a:pt x="1484616" y="269437"/>
                  <a:pt x="1537660" y="304800"/>
                </a:cubicBezTo>
                <a:cubicBezTo>
                  <a:pt x="1657728" y="274783"/>
                  <a:pt x="1505284" y="322151"/>
                  <a:pt x="1664660" y="215900"/>
                </a:cubicBezTo>
                <a:lnTo>
                  <a:pt x="1778960" y="139700"/>
                </a:lnTo>
                <a:cubicBezTo>
                  <a:pt x="1791660" y="131233"/>
                  <a:pt x="1802580" y="119127"/>
                  <a:pt x="1817060" y="114300"/>
                </a:cubicBezTo>
                <a:cubicBezTo>
                  <a:pt x="1869640" y="96773"/>
                  <a:pt x="1844021" y="109026"/>
                  <a:pt x="1893260" y="76200"/>
                </a:cubicBezTo>
                <a:cubicBezTo>
                  <a:pt x="1918660" y="93133"/>
                  <a:pt x="1952527" y="101600"/>
                  <a:pt x="1969460" y="127000"/>
                </a:cubicBezTo>
                <a:cubicBezTo>
                  <a:pt x="1977927" y="139700"/>
                  <a:pt x="1981917" y="157010"/>
                  <a:pt x="1994860" y="165100"/>
                </a:cubicBezTo>
                <a:cubicBezTo>
                  <a:pt x="2017564" y="179290"/>
                  <a:pt x="2048783" y="175648"/>
                  <a:pt x="2071060" y="190500"/>
                </a:cubicBezTo>
                <a:cubicBezTo>
                  <a:pt x="2083760" y="198967"/>
                  <a:pt x="2095508" y="209074"/>
                  <a:pt x="2109160" y="215900"/>
                </a:cubicBezTo>
                <a:cubicBezTo>
                  <a:pt x="2140424" y="231532"/>
                  <a:pt x="2194194" y="236422"/>
                  <a:pt x="2223460" y="241300"/>
                </a:cubicBezTo>
                <a:cubicBezTo>
                  <a:pt x="2270027" y="237067"/>
                  <a:pt x="2316811" y="234780"/>
                  <a:pt x="2363160" y="228600"/>
                </a:cubicBezTo>
                <a:cubicBezTo>
                  <a:pt x="2395149" y="224335"/>
                  <a:pt x="2466099" y="198520"/>
                  <a:pt x="2490160" y="190500"/>
                </a:cubicBezTo>
                <a:cubicBezTo>
                  <a:pt x="2502860" y="186267"/>
                  <a:pt x="2517121" y="185226"/>
                  <a:pt x="2528260" y="177800"/>
                </a:cubicBezTo>
                <a:cubicBezTo>
                  <a:pt x="2540960" y="169333"/>
                  <a:pt x="2552412" y="158599"/>
                  <a:pt x="2566360" y="152400"/>
                </a:cubicBezTo>
                <a:cubicBezTo>
                  <a:pt x="2590826" y="141526"/>
                  <a:pt x="2617160" y="135467"/>
                  <a:pt x="2642560" y="127000"/>
                </a:cubicBezTo>
                <a:cubicBezTo>
                  <a:pt x="2655260" y="122767"/>
                  <a:pt x="2668686" y="120287"/>
                  <a:pt x="2680660" y="114300"/>
                </a:cubicBezTo>
                <a:cubicBezTo>
                  <a:pt x="2697593" y="105833"/>
                  <a:pt x="2713195" y="93881"/>
                  <a:pt x="2731460" y="88900"/>
                </a:cubicBezTo>
                <a:cubicBezTo>
                  <a:pt x="2760339" y="81024"/>
                  <a:pt x="2790727" y="80433"/>
                  <a:pt x="2820360" y="76200"/>
                </a:cubicBezTo>
                <a:cubicBezTo>
                  <a:pt x="2823679" y="77030"/>
                  <a:pt x="2900978" y="94975"/>
                  <a:pt x="2909260" y="101600"/>
                </a:cubicBezTo>
                <a:cubicBezTo>
                  <a:pt x="2921179" y="111135"/>
                  <a:pt x="2924889" y="127974"/>
                  <a:pt x="2934660" y="139700"/>
                </a:cubicBezTo>
                <a:cubicBezTo>
                  <a:pt x="2946158" y="153498"/>
                  <a:pt x="2957816" y="167837"/>
                  <a:pt x="2972760" y="177800"/>
                </a:cubicBezTo>
                <a:cubicBezTo>
                  <a:pt x="2983899" y="185226"/>
                  <a:pt x="2998886" y="184513"/>
                  <a:pt x="3010860" y="190500"/>
                </a:cubicBezTo>
                <a:cubicBezTo>
                  <a:pt x="3024512" y="197326"/>
                  <a:pt x="3036260" y="207433"/>
                  <a:pt x="3048960" y="215900"/>
                </a:cubicBezTo>
                <a:cubicBezTo>
                  <a:pt x="3186476" y="192981"/>
                  <a:pt x="3075719" y="215512"/>
                  <a:pt x="3163260" y="190500"/>
                </a:cubicBezTo>
                <a:cubicBezTo>
                  <a:pt x="3182249" y="185075"/>
                  <a:pt x="3231860" y="175250"/>
                  <a:pt x="3252160" y="165100"/>
                </a:cubicBezTo>
                <a:cubicBezTo>
                  <a:pt x="3265812" y="158274"/>
                  <a:pt x="3276312" y="145899"/>
                  <a:pt x="3290260" y="139700"/>
                </a:cubicBezTo>
                <a:lnTo>
                  <a:pt x="3404560" y="101600"/>
                </a:lnTo>
                <a:cubicBezTo>
                  <a:pt x="3417260" y="97367"/>
                  <a:pt x="3431521" y="96326"/>
                  <a:pt x="3442660" y="88900"/>
                </a:cubicBezTo>
                <a:cubicBezTo>
                  <a:pt x="3455360" y="80433"/>
                  <a:pt x="3466731" y="69513"/>
                  <a:pt x="3480760" y="63500"/>
                </a:cubicBezTo>
                <a:cubicBezTo>
                  <a:pt x="3496803" y="56624"/>
                  <a:pt x="3514777" y="55595"/>
                  <a:pt x="3531560" y="50800"/>
                </a:cubicBezTo>
                <a:cubicBezTo>
                  <a:pt x="3659097" y="14361"/>
                  <a:pt x="3461651" y="65102"/>
                  <a:pt x="3620460" y="25400"/>
                </a:cubicBezTo>
                <a:cubicBezTo>
                  <a:pt x="3675493" y="29633"/>
                  <a:pt x="3731309" y="27928"/>
                  <a:pt x="3785560" y="38100"/>
                </a:cubicBezTo>
                <a:cubicBezTo>
                  <a:pt x="3835323" y="47431"/>
                  <a:pt x="3816230" y="75336"/>
                  <a:pt x="3849060" y="101600"/>
                </a:cubicBezTo>
                <a:cubicBezTo>
                  <a:pt x="3859513" y="109963"/>
                  <a:pt x="3874460" y="110067"/>
                  <a:pt x="3887160" y="114300"/>
                </a:cubicBezTo>
                <a:cubicBezTo>
                  <a:pt x="4042499" y="83232"/>
                  <a:pt x="3881367" y="118189"/>
                  <a:pt x="3988760" y="88900"/>
                </a:cubicBezTo>
                <a:cubicBezTo>
                  <a:pt x="4022439" y="79715"/>
                  <a:pt x="4090360" y="63500"/>
                  <a:pt x="4090360" y="63500"/>
                </a:cubicBezTo>
                <a:cubicBezTo>
                  <a:pt x="4141160" y="67733"/>
                  <a:pt x="4193505" y="63065"/>
                  <a:pt x="4242760" y="76200"/>
                </a:cubicBezTo>
                <a:cubicBezTo>
                  <a:pt x="4260114" y="80828"/>
                  <a:pt x="4267062" y="102802"/>
                  <a:pt x="4280860" y="114300"/>
                </a:cubicBezTo>
                <a:cubicBezTo>
                  <a:pt x="4292586" y="124071"/>
                  <a:pt x="4307234" y="129929"/>
                  <a:pt x="4318960" y="139700"/>
                </a:cubicBezTo>
                <a:cubicBezTo>
                  <a:pt x="4332758" y="151198"/>
                  <a:pt x="4341360" y="169078"/>
                  <a:pt x="4357060" y="177800"/>
                </a:cubicBezTo>
                <a:cubicBezTo>
                  <a:pt x="4380465" y="190803"/>
                  <a:pt x="4433260" y="203200"/>
                  <a:pt x="4433260" y="203200"/>
                </a:cubicBezTo>
                <a:cubicBezTo>
                  <a:pt x="4442420" y="201368"/>
                  <a:pt x="4518123" y="188958"/>
                  <a:pt x="4534860" y="177800"/>
                </a:cubicBezTo>
                <a:cubicBezTo>
                  <a:pt x="4549804" y="167837"/>
                  <a:pt x="4558783" y="150727"/>
                  <a:pt x="4572960" y="139700"/>
                </a:cubicBezTo>
                <a:lnTo>
                  <a:pt x="4687260" y="63500"/>
                </a:lnTo>
                <a:cubicBezTo>
                  <a:pt x="4747637" y="23248"/>
                  <a:pt x="4710880" y="42927"/>
                  <a:pt x="4801560" y="12700"/>
                </a:cubicBezTo>
                <a:lnTo>
                  <a:pt x="4839660" y="0"/>
                </a:lnTo>
                <a:cubicBezTo>
                  <a:pt x="4914770" y="50073"/>
                  <a:pt x="4844567" y="-5830"/>
                  <a:pt x="4903160" y="76200"/>
                </a:cubicBezTo>
                <a:cubicBezTo>
                  <a:pt x="4913599" y="90815"/>
                  <a:pt x="4929762" y="100502"/>
                  <a:pt x="4941260" y="114300"/>
                </a:cubicBezTo>
                <a:cubicBezTo>
                  <a:pt x="4951031" y="126026"/>
                  <a:pt x="4954741" y="142865"/>
                  <a:pt x="4966660" y="152400"/>
                </a:cubicBezTo>
                <a:cubicBezTo>
                  <a:pt x="4983115" y="165564"/>
                  <a:pt x="5080180" y="177670"/>
                  <a:pt x="5080960" y="177800"/>
                </a:cubicBezTo>
                <a:cubicBezTo>
                  <a:pt x="5178327" y="173567"/>
                  <a:pt x="5275849" y="172044"/>
                  <a:pt x="5373060" y="165100"/>
                </a:cubicBezTo>
                <a:cubicBezTo>
                  <a:pt x="5399778" y="163192"/>
                  <a:pt x="5494268" y="139328"/>
                  <a:pt x="5512760" y="127000"/>
                </a:cubicBezTo>
                <a:cubicBezTo>
                  <a:pt x="5525460" y="118533"/>
                  <a:pt x="5537208" y="108426"/>
                  <a:pt x="5550860" y="101600"/>
                </a:cubicBezTo>
                <a:cubicBezTo>
                  <a:pt x="5562834" y="95613"/>
                  <a:pt x="5576986" y="94887"/>
                  <a:pt x="5588960" y="88900"/>
                </a:cubicBezTo>
                <a:cubicBezTo>
                  <a:pt x="5687437" y="39661"/>
                  <a:pt x="5569395" y="82722"/>
                  <a:pt x="5665160" y="50800"/>
                </a:cubicBezTo>
                <a:cubicBezTo>
                  <a:pt x="5686327" y="55033"/>
                  <a:pt x="5709353" y="53847"/>
                  <a:pt x="5728660" y="63500"/>
                </a:cubicBezTo>
                <a:cubicBezTo>
                  <a:pt x="5744724" y="71532"/>
                  <a:pt x="5752583" y="90573"/>
                  <a:pt x="5766760" y="101600"/>
                </a:cubicBezTo>
                <a:cubicBezTo>
                  <a:pt x="5790857" y="120342"/>
                  <a:pt x="5817560" y="135467"/>
                  <a:pt x="5842960" y="152400"/>
                </a:cubicBezTo>
                <a:lnTo>
                  <a:pt x="5881060" y="177800"/>
                </a:lnTo>
                <a:cubicBezTo>
                  <a:pt x="5940327" y="173567"/>
                  <a:pt x="5999806" y="171662"/>
                  <a:pt x="6058860" y="165100"/>
                </a:cubicBezTo>
                <a:cubicBezTo>
                  <a:pt x="6073360" y="163489"/>
                  <a:pt x="6130902" y="146925"/>
                  <a:pt x="6147760" y="139700"/>
                </a:cubicBezTo>
                <a:cubicBezTo>
                  <a:pt x="6165161" y="132242"/>
                  <a:pt x="6180833" y="120947"/>
                  <a:pt x="6198560" y="114300"/>
                </a:cubicBezTo>
                <a:cubicBezTo>
                  <a:pt x="6214903" y="108171"/>
                  <a:pt x="6232577" y="106395"/>
                  <a:pt x="6249360" y="101600"/>
                </a:cubicBezTo>
                <a:cubicBezTo>
                  <a:pt x="6262232" y="97922"/>
                  <a:pt x="6274473" y="92147"/>
                  <a:pt x="6287460" y="88900"/>
                </a:cubicBezTo>
                <a:cubicBezTo>
                  <a:pt x="6341739" y="75330"/>
                  <a:pt x="6397038" y="69669"/>
                  <a:pt x="6452560" y="63500"/>
                </a:cubicBezTo>
                <a:cubicBezTo>
                  <a:pt x="6494844" y="58802"/>
                  <a:pt x="6537227" y="55033"/>
                  <a:pt x="6579560" y="50800"/>
                </a:cubicBezTo>
                <a:cubicBezTo>
                  <a:pt x="6634593" y="55033"/>
                  <a:pt x="6691328" y="49278"/>
                  <a:pt x="6744660" y="63500"/>
                </a:cubicBezTo>
                <a:cubicBezTo>
                  <a:pt x="6759408" y="67433"/>
                  <a:pt x="6767247" y="86598"/>
                  <a:pt x="6770060" y="101600"/>
                </a:cubicBezTo>
                <a:cubicBezTo>
                  <a:pt x="6780232" y="155851"/>
                  <a:pt x="6758076" y="217331"/>
                  <a:pt x="6782760" y="266700"/>
                </a:cubicBezTo>
                <a:cubicBezTo>
                  <a:pt x="6794276" y="289732"/>
                  <a:pt x="6833781" y="274005"/>
                  <a:pt x="6858960" y="279400"/>
                </a:cubicBezTo>
                <a:cubicBezTo>
                  <a:pt x="6893094" y="286714"/>
                  <a:pt x="6926329" y="297954"/>
                  <a:pt x="6960560" y="304800"/>
                </a:cubicBezTo>
                <a:cubicBezTo>
                  <a:pt x="6981727" y="309033"/>
                  <a:pt x="7003235" y="311820"/>
                  <a:pt x="7024060" y="317500"/>
                </a:cubicBezTo>
                <a:cubicBezTo>
                  <a:pt x="7049891" y="324545"/>
                  <a:pt x="7074860" y="334433"/>
                  <a:pt x="7100260" y="342900"/>
                </a:cubicBezTo>
                <a:lnTo>
                  <a:pt x="7138360" y="355600"/>
                </a:lnTo>
                <a:cubicBezTo>
                  <a:pt x="7129893" y="368300"/>
                  <a:pt x="7120533" y="380448"/>
                  <a:pt x="7112960" y="393700"/>
                </a:cubicBezTo>
                <a:cubicBezTo>
                  <a:pt x="7091627" y="431033"/>
                  <a:pt x="7072022" y="452943"/>
                  <a:pt x="7100260" y="495300"/>
                </a:cubicBezTo>
                <a:cubicBezTo>
                  <a:pt x="7118458" y="522597"/>
                  <a:pt x="7151104" y="520722"/>
                  <a:pt x="7176460" y="533400"/>
                </a:cubicBezTo>
                <a:cubicBezTo>
                  <a:pt x="7190112" y="540226"/>
                  <a:pt x="7200908" y="551974"/>
                  <a:pt x="7214560" y="558800"/>
                </a:cubicBezTo>
                <a:cubicBezTo>
                  <a:pt x="7226534" y="564787"/>
                  <a:pt x="7240958" y="564999"/>
                  <a:pt x="7252660" y="571500"/>
                </a:cubicBezTo>
                <a:cubicBezTo>
                  <a:pt x="7279345" y="586325"/>
                  <a:pt x="7328860" y="622300"/>
                  <a:pt x="7328860" y="622300"/>
                </a:cubicBezTo>
                <a:cubicBezTo>
                  <a:pt x="7323743" y="629123"/>
                  <a:pt x="7272113" y="696006"/>
                  <a:pt x="7265360" y="711200"/>
                </a:cubicBezTo>
                <a:cubicBezTo>
                  <a:pt x="7254486" y="735666"/>
                  <a:pt x="7239960" y="787400"/>
                  <a:pt x="7239960" y="787400"/>
                </a:cubicBezTo>
                <a:cubicBezTo>
                  <a:pt x="7242949" y="799357"/>
                  <a:pt x="7257078" y="861393"/>
                  <a:pt x="7265360" y="876300"/>
                </a:cubicBezTo>
                <a:cubicBezTo>
                  <a:pt x="7280185" y="902985"/>
                  <a:pt x="7299227" y="927100"/>
                  <a:pt x="7316160" y="952500"/>
                </a:cubicBezTo>
                <a:cubicBezTo>
                  <a:pt x="7324627" y="965200"/>
                  <a:pt x="7336733" y="976120"/>
                  <a:pt x="7341560" y="990600"/>
                </a:cubicBezTo>
                <a:lnTo>
                  <a:pt x="7354260" y="1028700"/>
                </a:lnTo>
                <a:cubicBezTo>
                  <a:pt x="7337327" y="1054100"/>
                  <a:pt x="7313113" y="1075940"/>
                  <a:pt x="7303460" y="1104900"/>
                </a:cubicBezTo>
                <a:cubicBezTo>
                  <a:pt x="7285933" y="1157480"/>
                  <a:pt x="7298186" y="1131861"/>
                  <a:pt x="7265360" y="1181100"/>
                </a:cubicBezTo>
                <a:cubicBezTo>
                  <a:pt x="7283311" y="1270854"/>
                  <a:pt x="7271234" y="1224122"/>
                  <a:pt x="7303460" y="1320800"/>
                </a:cubicBezTo>
                <a:lnTo>
                  <a:pt x="7316160" y="1358900"/>
                </a:lnTo>
                <a:cubicBezTo>
                  <a:pt x="7311927" y="1380067"/>
                  <a:pt x="7321421" y="1410426"/>
                  <a:pt x="7303460" y="1422400"/>
                </a:cubicBezTo>
                <a:cubicBezTo>
                  <a:pt x="7275062" y="1441332"/>
                  <a:pt x="7234788" y="1426120"/>
                  <a:pt x="7201860" y="1435100"/>
                </a:cubicBezTo>
                <a:cubicBezTo>
                  <a:pt x="7187134" y="1439116"/>
                  <a:pt x="7177708" y="1454301"/>
                  <a:pt x="7163760" y="1460500"/>
                </a:cubicBezTo>
                <a:cubicBezTo>
                  <a:pt x="7139294" y="1471374"/>
                  <a:pt x="7087560" y="1485900"/>
                  <a:pt x="7087560" y="1485900"/>
                </a:cubicBezTo>
                <a:cubicBezTo>
                  <a:pt x="7057927" y="1481667"/>
                  <a:pt x="7027700" y="1480460"/>
                  <a:pt x="6998660" y="1473200"/>
                </a:cubicBezTo>
                <a:cubicBezTo>
                  <a:pt x="6976543" y="1467671"/>
                  <a:pt x="6957154" y="1453798"/>
                  <a:pt x="6935160" y="1447800"/>
                </a:cubicBezTo>
                <a:cubicBezTo>
                  <a:pt x="6910317" y="1441025"/>
                  <a:pt x="6884360" y="1439333"/>
                  <a:pt x="6858960" y="1435100"/>
                </a:cubicBezTo>
                <a:cubicBezTo>
                  <a:pt x="6816627" y="1439333"/>
                  <a:pt x="6771170" y="1431290"/>
                  <a:pt x="6731960" y="1447800"/>
                </a:cubicBezTo>
                <a:cubicBezTo>
                  <a:pt x="6636176" y="1488130"/>
                  <a:pt x="6639625" y="1524746"/>
                  <a:pt x="6579560" y="1574800"/>
                </a:cubicBezTo>
                <a:cubicBezTo>
                  <a:pt x="6546734" y="1602155"/>
                  <a:pt x="6541545" y="1600172"/>
                  <a:pt x="6503360" y="1612900"/>
                </a:cubicBezTo>
                <a:cubicBezTo>
                  <a:pt x="6350625" y="1597627"/>
                  <a:pt x="6162610" y="1574800"/>
                  <a:pt x="6008060" y="1574800"/>
                </a:cubicBezTo>
                <a:cubicBezTo>
                  <a:pt x="5940195" y="1574800"/>
                  <a:pt x="5872593" y="1583267"/>
                  <a:pt x="5804860" y="1587500"/>
                </a:cubicBezTo>
                <a:cubicBezTo>
                  <a:pt x="5783693" y="1595967"/>
                  <a:pt x="5761750" y="1602705"/>
                  <a:pt x="5741360" y="1612900"/>
                </a:cubicBezTo>
                <a:cubicBezTo>
                  <a:pt x="5645554" y="1660803"/>
                  <a:pt x="5710282" y="1636102"/>
                  <a:pt x="5639760" y="1676400"/>
                </a:cubicBezTo>
                <a:cubicBezTo>
                  <a:pt x="5623322" y="1685793"/>
                  <a:pt x="5605398" y="1692407"/>
                  <a:pt x="5588960" y="1701800"/>
                </a:cubicBezTo>
                <a:cubicBezTo>
                  <a:pt x="5575708" y="1709373"/>
                  <a:pt x="5564512" y="1720374"/>
                  <a:pt x="5550860" y="1727200"/>
                </a:cubicBezTo>
                <a:cubicBezTo>
                  <a:pt x="5538886" y="1733187"/>
                  <a:pt x="5524734" y="1733913"/>
                  <a:pt x="5512760" y="1739900"/>
                </a:cubicBezTo>
                <a:cubicBezTo>
                  <a:pt x="5414283" y="1789139"/>
                  <a:pt x="5532325" y="1746078"/>
                  <a:pt x="5436560" y="1778000"/>
                </a:cubicBezTo>
                <a:cubicBezTo>
                  <a:pt x="5419627" y="1773767"/>
                  <a:pt x="5401372" y="1773106"/>
                  <a:pt x="5385760" y="1765300"/>
                </a:cubicBezTo>
                <a:cubicBezTo>
                  <a:pt x="5290182" y="1717511"/>
                  <a:pt x="5377149" y="1722034"/>
                  <a:pt x="5258760" y="1651000"/>
                </a:cubicBezTo>
                <a:cubicBezTo>
                  <a:pt x="5224322" y="1630337"/>
                  <a:pt x="5182560" y="1625600"/>
                  <a:pt x="5144460" y="1612900"/>
                </a:cubicBezTo>
                <a:cubicBezTo>
                  <a:pt x="5059793" y="1621367"/>
                  <a:pt x="4974892" y="1627746"/>
                  <a:pt x="4890460" y="1638300"/>
                </a:cubicBezTo>
                <a:cubicBezTo>
                  <a:pt x="4855169" y="1642711"/>
                  <a:pt x="4834363" y="1654328"/>
                  <a:pt x="4801560" y="1663700"/>
                </a:cubicBezTo>
                <a:cubicBezTo>
                  <a:pt x="4784777" y="1668495"/>
                  <a:pt x="4767693" y="1672167"/>
                  <a:pt x="4750760" y="1676400"/>
                </a:cubicBezTo>
                <a:cubicBezTo>
                  <a:pt x="4708427" y="1667933"/>
                  <a:pt x="4663441" y="1668006"/>
                  <a:pt x="4623760" y="1651000"/>
                </a:cubicBezTo>
                <a:cubicBezTo>
                  <a:pt x="4601749" y="1641567"/>
                  <a:pt x="4593163" y="1613057"/>
                  <a:pt x="4572960" y="1600200"/>
                </a:cubicBezTo>
                <a:cubicBezTo>
                  <a:pt x="4516001" y="1563953"/>
                  <a:pt x="4481005" y="1561489"/>
                  <a:pt x="4420560" y="1549400"/>
                </a:cubicBezTo>
                <a:cubicBezTo>
                  <a:pt x="4394781" y="1555845"/>
                  <a:pt x="4357167" y="1563868"/>
                  <a:pt x="4331660" y="1574800"/>
                </a:cubicBezTo>
                <a:cubicBezTo>
                  <a:pt x="4221806" y="1621880"/>
                  <a:pt x="4332111" y="1583116"/>
                  <a:pt x="4242760" y="1612900"/>
                </a:cubicBezTo>
                <a:cubicBezTo>
                  <a:pt x="4239918" y="1609111"/>
                  <a:pt x="4197361" y="1532288"/>
                  <a:pt x="4166560" y="1549400"/>
                </a:cubicBezTo>
                <a:cubicBezTo>
                  <a:pt x="4135159" y="1566845"/>
                  <a:pt x="4115760" y="1600200"/>
                  <a:pt x="4090360" y="1625600"/>
                </a:cubicBezTo>
                <a:cubicBezTo>
                  <a:pt x="4077660" y="1638300"/>
                  <a:pt x="4068324" y="1655668"/>
                  <a:pt x="4052260" y="1663700"/>
                </a:cubicBezTo>
                <a:cubicBezTo>
                  <a:pt x="4026860" y="1676400"/>
                  <a:pt x="4003202" y="1693449"/>
                  <a:pt x="3976060" y="1701800"/>
                </a:cubicBezTo>
                <a:cubicBezTo>
                  <a:pt x="3947450" y="1710603"/>
                  <a:pt x="3916746" y="1709948"/>
                  <a:pt x="3887160" y="1714500"/>
                </a:cubicBezTo>
                <a:cubicBezTo>
                  <a:pt x="3861709" y="1718416"/>
                  <a:pt x="3836360" y="1722967"/>
                  <a:pt x="3810960" y="1727200"/>
                </a:cubicBezTo>
                <a:cubicBezTo>
                  <a:pt x="3696008" y="1698462"/>
                  <a:pt x="3773569" y="1725674"/>
                  <a:pt x="3607760" y="1587500"/>
                </a:cubicBezTo>
                <a:lnTo>
                  <a:pt x="3607760" y="1587500"/>
                </a:lnTo>
                <a:cubicBezTo>
                  <a:pt x="3565427" y="1566333"/>
                  <a:pt x="3525893" y="1538253"/>
                  <a:pt x="3480760" y="1524000"/>
                </a:cubicBezTo>
                <a:cubicBezTo>
                  <a:pt x="3444205" y="1512456"/>
                  <a:pt x="3404409" y="1516721"/>
                  <a:pt x="3366460" y="1511300"/>
                </a:cubicBezTo>
                <a:cubicBezTo>
                  <a:pt x="3345091" y="1508247"/>
                  <a:pt x="3324127" y="1502833"/>
                  <a:pt x="3302960" y="1498600"/>
                </a:cubicBezTo>
                <a:cubicBezTo>
                  <a:pt x="3274511" y="1517566"/>
                  <a:pt x="3239264" y="1540046"/>
                  <a:pt x="3214060" y="1562100"/>
                </a:cubicBezTo>
                <a:cubicBezTo>
                  <a:pt x="3196038" y="1577869"/>
                  <a:pt x="3182163" y="1598198"/>
                  <a:pt x="3163260" y="1612900"/>
                </a:cubicBezTo>
                <a:cubicBezTo>
                  <a:pt x="3112715" y="1652213"/>
                  <a:pt x="3058444" y="1667823"/>
                  <a:pt x="2998160" y="1689100"/>
                </a:cubicBezTo>
                <a:cubicBezTo>
                  <a:pt x="2859709" y="1737965"/>
                  <a:pt x="2912115" y="1724061"/>
                  <a:pt x="2769560" y="1739900"/>
                </a:cubicBezTo>
                <a:cubicBezTo>
                  <a:pt x="2744160" y="1735667"/>
                  <a:pt x="2716891" y="1737658"/>
                  <a:pt x="2693360" y="1727200"/>
                </a:cubicBezTo>
                <a:cubicBezTo>
                  <a:pt x="2676947" y="1719906"/>
                  <a:pt x="2668777" y="1700927"/>
                  <a:pt x="2655260" y="1689100"/>
                </a:cubicBezTo>
                <a:cubicBezTo>
                  <a:pt x="2634860" y="1671250"/>
                  <a:pt x="2612020" y="1656309"/>
                  <a:pt x="2591760" y="1638300"/>
                </a:cubicBezTo>
                <a:cubicBezTo>
                  <a:pt x="2573862" y="1622390"/>
                  <a:pt x="2559863" y="1602202"/>
                  <a:pt x="2540960" y="1587500"/>
                </a:cubicBezTo>
                <a:cubicBezTo>
                  <a:pt x="2521475" y="1572345"/>
                  <a:pt x="2498627" y="1562100"/>
                  <a:pt x="2477460" y="1549400"/>
                </a:cubicBezTo>
                <a:cubicBezTo>
                  <a:pt x="2456293" y="1553633"/>
                  <a:pt x="2433267" y="1552447"/>
                  <a:pt x="2413960" y="1562100"/>
                </a:cubicBezTo>
                <a:cubicBezTo>
                  <a:pt x="2397896" y="1570132"/>
                  <a:pt x="2389377" y="1588373"/>
                  <a:pt x="2375860" y="1600200"/>
                </a:cubicBezTo>
                <a:cubicBezTo>
                  <a:pt x="2344963" y="1627235"/>
                  <a:pt x="2271352" y="1684204"/>
                  <a:pt x="2236160" y="1701800"/>
                </a:cubicBezTo>
                <a:cubicBezTo>
                  <a:pt x="2220548" y="1709606"/>
                  <a:pt x="2202293" y="1710267"/>
                  <a:pt x="2185360" y="1714500"/>
                </a:cubicBezTo>
                <a:cubicBezTo>
                  <a:pt x="2130289" y="1708993"/>
                  <a:pt x="2071897" y="1712571"/>
                  <a:pt x="2020260" y="1689100"/>
                </a:cubicBezTo>
                <a:cubicBezTo>
                  <a:pt x="1985790" y="1673432"/>
                  <a:pt x="1918660" y="1638300"/>
                  <a:pt x="1918660" y="1638300"/>
                </a:cubicBezTo>
                <a:cubicBezTo>
                  <a:pt x="1884793" y="1642533"/>
                  <a:pt x="1850171" y="1642722"/>
                  <a:pt x="1817060" y="1651000"/>
                </a:cubicBezTo>
                <a:cubicBezTo>
                  <a:pt x="1708706" y="1678088"/>
                  <a:pt x="1706040" y="1703245"/>
                  <a:pt x="1601160" y="1752600"/>
                </a:cubicBezTo>
                <a:cubicBezTo>
                  <a:pt x="1568433" y="1768001"/>
                  <a:pt x="1533874" y="1779262"/>
                  <a:pt x="1499560" y="1790700"/>
                </a:cubicBezTo>
                <a:cubicBezTo>
                  <a:pt x="1412173" y="1819829"/>
                  <a:pt x="1302435" y="1811529"/>
                  <a:pt x="1220160" y="1816100"/>
                </a:cubicBezTo>
                <a:cubicBezTo>
                  <a:pt x="1233543" y="1762567"/>
                  <a:pt x="1227784" y="1757676"/>
                  <a:pt x="1270960" y="1714500"/>
                </a:cubicBezTo>
                <a:cubicBezTo>
                  <a:pt x="1285927" y="1699533"/>
                  <a:pt x="1306793" y="1691367"/>
                  <a:pt x="1321760" y="1676400"/>
                </a:cubicBezTo>
                <a:cubicBezTo>
                  <a:pt x="1332553" y="1665607"/>
                  <a:pt x="1361836" y="1642493"/>
                  <a:pt x="1347160" y="1638300"/>
                </a:cubicBezTo>
                <a:cubicBezTo>
                  <a:pt x="1321069" y="1630845"/>
                  <a:pt x="1103588" y="1675480"/>
                  <a:pt x="1093160" y="1676400"/>
                </a:cubicBezTo>
                <a:cubicBezTo>
                  <a:pt x="996079" y="1684966"/>
                  <a:pt x="898427" y="1684867"/>
                  <a:pt x="801060" y="1689100"/>
                </a:cubicBezTo>
                <a:cubicBezTo>
                  <a:pt x="767193" y="1684867"/>
                  <a:pt x="727233" y="1696238"/>
                  <a:pt x="699460" y="1676400"/>
                </a:cubicBezTo>
                <a:cubicBezTo>
                  <a:pt x="685257" y="1666255"/>
                  <a:pt x="703500" y="1640755"/>
                  <a:pt x="712160" y="1625600"/>
                </a:cubicBezTo>
                <a:cubicBezTo>
                  <a:pt x="721071" y="1610006"/>
                  <a:pt x="738762" y="1601298"/>
                  <a:pt x="750260" y="1587500"/>
                </a:cubicBezTo>
                <a:cubicBezTo>
                  <a:pt x="760031" y="1575774"/>
                  <a:pt x="767193" y="1562100"/>
                  <a:pt x="775660" y="1549400"/>
                </a:cubicBezTo>
                <a:cubicBezTo>
                  <a:pt x="609844" y="1438856"/>
                  <a:pt x="761430" y="1530165"/>
                  <a:pt x="280360" y="1511300"/>
                </a:cubicBezTo>
                <a:cubicBezTo>
                  <a:pt x="216768" y="1508806"/>
                  <a:pt x="153360" y="1502833"/>
                  <a:pt x="89860" y="1498600"/>
                </a:cubicBezTo>
                <a:cubicBezTo>
                  <a:pt x="77160" y="1494367"/>
                  <a:pt x="64632" y="1489578"/>
                  <a:pt x="51760" y="1485900"/>
                </a:cubicBezTo>
                <a:cubicBezTo>
                  <a:pt x="34977" y="1481105"/>
                  <a:pt x="-6846" y="1488812"/>
                  <a:pt x="960" y="1473200"/>
                </a:cubicBezTo>
                <a:cubicBezTo>
                  <a:pt x="10613" y="1453893"/>
                  <a:pt x="43293" y="1464733"/>
                  <a:pt x="64460" y="1460500"/>
                </a:cubicBezTo>
                <a:cubicBezTo>
                  <a:pt x="81393" y="1452033"/>
                  <a:pt x="99508" y="1445602"/>
                  <a:pt x="115260" y="1435100"/>
                </a:cubicBezTo>
                <a:cubicBezTo>
                  <a:pt x="150483" y="1411618"/>
                  <a:pt x="181637" y="1382382"/>
                  <a:pt x="216860" y="1358900"/>
                </a:cubicBezTo>
                <a:lnTo>
                  <a:pt x="254960" y="1333500"/>
                </a:lnTo>
                <a:cubicBezTo>
                  <a:pt x="242260" y="1329267"/>
                  <a:pt x="227999" y="1328226"/>
                  <a:pt x="216860" y="1320800"/>
                </a:cubicBezTo>
                <a:cubicBezTo>
                  <a:pt x="172498" y="1291225"/>
                  <a:pt x="172917" y="1268094"/>
                  <a:pt x="153360" y="1219200"/>
                </a:cubicBezTo>
                <a:cubicBezTo>
                  <a:pt x="165957" y="1181408"/>
                  <a:pt x="172226" y="1124737"/>
                  <a:pt x="216860" y="1104900"/>
                </a:cubicBezTo>
                <a:cubicBezTo>
                  <a:pt x="240391" y="1094442"/>
                  <a:pt x="267660" y="1096433"/>
                  <a:pt x="293060" y="1092200"/>
                </a:cubicBezTo>
                <a:cubicBezTo>
                  <a:pt x="280360" y="1058333"/>
                  <a:pt x="272108" y="1022446"/>
                  <a:pt x="254960" y="990600"/>
                </a:cubicBezTo>
                <a:cubicBezTo>
                  <a:pt x="215449" y="917222"/>
                  <a:pt x="197104" y="932744"/>
                  <a:pt x="140660" y="876300"/>
                </a:cubicBezTo>
                <a:cubicBezTo>
                  <a:pt x="124374" y="860014"/>
                  <a:pt x="80093" y="802057"/>
                  <a:pt x="64460" y="774700"/>
                </a:cubicBezTo>
                <a:cubicBezTo>
                  <a:pt x="55067" y="758262"/>
                  <a:pt x="51180" y="738444"/>
                  <a:pt x="39060" y="723900"/>
                </a:cubicBezTo>
                <a:cubicBezTo>
                  <a:pt x="29289" y="712174"/>
                  <a:pt x="960" y="713764"/>
                  <a:pt x="960" y="698500"/>
                </a:cubicBezTo>
                <a:cubicBezTo>
                  <a:pt x="960" y="685113"/>
                  <a:pt x="26755" y="705927"/>
                  <a:pt x="39060" y="711200"/>
                </a:cubicBezTo>
                <a:cubicBezTo>
                  <a:pt x="56461" y="718658"/>
                  <a:pt x="72927" y="728133"/>
                  <a:pt x="89860" y="736600"/>
                </a:cubicBezTo>
                <a:cubicBezTo>
                  <a:pt x="127960" y="732367"/>
                  <a:pt x="171819" y="744481"/>
                  <a:pt x="204160" y="723900"/>
                </a:cubicBezTo>
                <a:cubicBezTo>
                  <a:pt x="226748" y="709526"/>
                  <a:pt x="229560" y="647700"/>
                  <a:pt x="229560" y="647700"/>
                </a:cubicBezTo>
                <a:cubicBezTo>
                  <a:pt x="213074" y="532295"/>
                  <a:pt x="226326" y="587198"/>
                  <a:pt x="191460" y="482600"/>
                </a:cubicBezTo>
                <a:lnTo>
                  <a:pt x="178760" y="444500"/>
                </a:lnTo>
                <a:cubicBezTo>
                  <a:pt x="191460" y="436033"/>
                  <a:pt x="201804" y="421609"/>
                  <a:pt x="216860" y="419100"/>
                </a:cubicBezTo>
                <a:cubicBezTo>
                  <a:pt x="230065" y="416899"/>
                  <a:pt x="241973" y="428553"/>
                  <a:pt x="254960" y="431800"/>
                </a:cubicBezTo>
                <a:cubicBezTo>
                  <a:pt x="319044" y="447821"/>
                  <a:pt x="309442" y="444500"/>
                  <a:pt x="369260" y="444500"/>
                </a:cubicBezTo>
              </a:path>
            </a:pathLst>
          </a:custGeom>
          <a:solidFill>
            <a:srgbClr val="FFFF00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689BCA-F959-4B4E-A21E-01DFCB11A6EC}"/>
                  </a:ext>
                </a:extLst>
              </p:cNvPr>
              <p:cNvSpPr txBox="1"/>
              <p:nvPr/>
            </p:nvSpPr>
            <p:spPr>
              <a:xfrm>
                <a:off x="4321921" y="5343123"/>
                <a:ext cx="71956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NOTE: </a:t>
                </a:r>
                <a:r>
                  <a:rPr lang="en-US" sz="2400" b="1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 Neural Network can be viewed as a function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just like all of our past models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689BCA-F959-4B4E-A21E-01DFCB11A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921" y="5343123"/>
                <a:ext cx="7195623" cy="830997"/>
              </a:xfrm>
              <a:prstGeom prst="rect">
                <a:avLst/>
              </a:prstGeom>
              <a:blipFill>
                <a:blip r:embed="rId9"/>
                <a:stretch>
                  <a:fillRect l="-1232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0805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  <a:p>
                <a:pPr>
                  <a:spcBef>
                    <a:spcPts val="3000"/>
                  </a:spcBef>
                </a:pP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endParaRPr lang="en-US" sz="2400" u="sng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blipFill>
                <a:blip r:embed="rId19"/>
                <a:stretch>
                  <a:fillRect l="-2160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2380105" y="3367676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278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3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5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8036046" y="2533102"/>
            <a:ext cx="202643" cy="327295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9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0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3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blipFill>
                <a:blip r:embed="rId16"/>
                <a:stretch>
                  <a:fillRect l="-2160" t="-1786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2380105" y="3367676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73B4B99D-93E9-0B48-8D5F-F50138BBA855}"/>
              </a:ext>
            </a:extLst>
          </p:cNvPr>
          <p:cNvSpPr/>
          <p:nvPr/>
        </p:nvSpPr>
        <p:spPr>
          <a:xfrm rot="5400000" flipV="1">
            <a:off x="3413659" y="3941678"/>
            <a:ext cx="753100" cy="326695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584495-A07E-034A-A7AF-EFD139794762}"/>
              </a:ext>
            </a:extLst>
          </p:cNvPr>
          <p:cNvSpPr txBox="1"/>
          <p:nvPr/>
        </p:nvSpPr>
        <p:spPr>
          <a:xfrm flipH="1">
            <a:off x="2611729" y="5288988"/>
            <a:ext cx="203395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dirty="0">
                <a:latin typeface="Avenir Next" panose="020B0503020202020204" pitchFamily="34" charset="0"/>
              </a:rPr>
              <a:t>Input layer</a:t>
            </a:r>
            <a:endParaRPr lang="en-US" sz="2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7D1192-343C-A443-ABF5-FDE13721C433}"/>
              </a:ext>
            </a:extLst>
          </p:cNvPr>
          <p:cNvSpPr/>
          <p:nvPr/>
        </p:nvSpPr>
        <p:spPr>
          <a:xfrm>
            <a:off x="5524500" y="613944"/>
            <a:ext cx="6500366" cy="452896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6241FB-EAF6-2A41-A292-2D528637BBE3}"/>
              </a:ext>
            </a:extLst>
          </p:cNvPr>
          <p:cNvSpPr/>
          <p:nvPr/>
        </p:nvSpPr>
        <p:spPr>
          <a:xfrm>
            <a:off x="5719785" y="4995077"/>
            <a:ext cx="6245557" cy="805638"/>
          </a:xfrm>
          <a:prstGeom prst="rect">
            <a:avLst/>
          </a:prstGeom>
          <a:solidFill>
            <a:schemeClr val="accent4">
              <a:alpha val="56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0511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476269" y="3390021"/>
            <a:ext cx="284546" cy="17206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6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56896" y="1691819"/>
            <a:ext cx="225779" cy="105552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962903" y="2728116"/>
            <a:ext cx="196414" cy="305528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912976" y="3455480"/>
            <a:ext cx="348642" cy="1618024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549304" y="2590711"/>
            <a:ext cx="195333" cy="3466144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8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9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0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090406" y="1651615"/>
            <a:ext cx="256313" cy="112144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blipFill>
                <a:blip r:embed="rId15"/>
                <a:stretch>
                  <a:fillRect l="-2160" t="-1786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2380105" y="3367676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73B4B99D-93E9-0B48-8D5F-F50138BBA855}"/>
              </a:ext>
            </a:extLst>
          </p:cNvPr>
          <p:cNvSpPr/>
          <p:nvPr/>
        </p:nvSpPr>
        <p:spPr>
          <a:xfrm rot="5400000" flipV="1">
            <a:off x="4329498" y="1659501"/>
            <a:ext cx="753100" cy="326695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584495-A07E-034A-A7AF-EFD139794762}"/>
              </a:ext>
            </a:extLst>
          </p:cNvPr>
          <p:cNvSpPr txBox="1"/>
          <p:nvPr/>
        </p:nvSpPr>
        <p:spPr>
          <a:xfrm flipH="1">
            <a:off x="3465038" y="2993460"/>
            <a:ext cx="203395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400" b="1" dirty="0">
                <a:latin typeface="Avenir Next" panose="020B0503020202020204" pitchFamily="34" charset="0"/>
              </a:rPr>
              <a:t>?</a:t>
            </a:r>
            <a:endParaRPr lang="en-US" sz="24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7D1192-343C-A443-ABF5-FDE13721C433}"/>
              </a:ext>
            </a:extLst>
          </p:cNvPr>
          <p:cNvSpPr/>
          <p:nvPr/>
        </p:nvSpPr>
        <p:spPr>
          <a:xfrm>
            <a:off x="6422699" y="3440556"/>
            <a:ext cx="5653194" cy="2308588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6241FB-EAF6-2A41-A292-2D528637BBE3}"/>
              </a:ext>
            </a:extLst>
          </p:cNvPr>
          <p:cNvSpPr/>
          <p:nvPr/>
        </p:nvSpPr>
        <p:spPr>
          <a:xfrm>
            <a:off x="6591244" y="2640610"/>
            <a:ext cx="4178356" cy="805638"/>
          </a:xfrm>
          <a:prstGeom prst="rect">
            <a:avLst/>
          </a:prstGeom>
          <a:solidFill>
            <a:schemeClr val="accent4">
              <a:alpha val="56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84F0658-1F69-6E44-BCD7-3CB4102E555E}"/>
              </a:ext>
            </a:extLst>
          </p:cNvPr>
          <p:cNvSpPr/>
          <p:nvPr/>
        </p:nvSpPr>
        <p:spPr>
          <a:xfrm>
            <a:off x="5690543" y="4003641"/>
            <a:ext cx="756921" cy="171818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17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18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9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DC371AFD-3C17-1749-98C6-A913494D999B}"/>
              </a:ext>
            </a:extLst>
          </p:cNvPr>
          <p:cNvSpPr/>
          <p:nvPr/>
        </p:nvSpPr>
        <p:spPr>
          <a:xfrm>
            <a:off x="5803862" y="1003969"/>
            <a:ext cx="5653194" cy="168586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22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476269" y="3390021"/>
            <a:ext cx="284546" cy="17206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6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56896" y="1691819"/>
            <a:ext cx="225779" cy="105552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962903" y="2728116"/>
            <a:ext cx="196414" cy="305528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912976" y="3455480"/>
            <a:ext cx="348642" cy="1618024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549304" y="2590711"/>
            <a:ext cx="195333" cy="3466144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8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9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0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090406" y="1651615"/>
            <a:ext cx="256313" cy="112144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blipFill>
                <a:blip r:embed="rId15"/>
                <a:stretch>
                  <a:fillRect l="-2160" t="-1786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2380105" y="3367676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73B4B99D-93E9-0B48-8D5F-F50138BBA855}"/>
              </a:ext>
            </a:extLst>
          </p:cNvPr>
          <p:cNvSpPr/>
          <p:nvPr/>
        </p:nvSpPr>
        <p:spPr>
          <a:xfrm rot="5400000" flipV="1">
            <a:off x="4329498" y="1659501"/>
            <a:ext cx="753100" cy="326695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584495-A07E-034A-A7AF-EFD139794762}"/>
              </a:ext>
            </a:extLst>
          </p:cNvPr>
          <p:cNvSpPr txBox="1"/>
          <p:nvPr/>
        </p:nvSpPr>
        <p:spPr>
          <a:xfrm flipH="1">
            <a:off x="3465038" y="2993460"/>
            <a:ext cx="203395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dirty="0">
                <a:latin typeface="Avenir Next" panose="020B0503020202020204" pitchFamily="34" charset="0"/>
              </a:rPr>
              <a:t>Hidden layer</a:t>
            </a:r>
            <a:endParaRPr lang="en-US" sz="2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7D1192-343C-A443-ABF5-FDE13721C433}"/>
              </a:ext>
            </a:extLst>
          </p:cNvPr>
          <p:cNvSpPr/>
          <p:nvPr/>
        </p:nvSpPr>
        <p:spPr>
          <a:xfrm>
            <a:off x="6422699" y="3440556"/>
            <a:ext cx="5653194" cy="2308588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6241FB-EAF6-2A41-A292-2D528637BBE3}"/>
              </a:ext>
            </a:extLst>
          </p:cNvPr>
          <p:cNvSpPr/>
          <p:nvPr/>
        </p:nvSpPr>
        <p:spPr>
          <a:xfrm>
            <a:off x="6591244" y="2640610"/>
            <a:ext cx="4178356" cy="805638"/>
          </a:xfrm>
          <a:prstGeom prst="rect">
            <a:avLst/>
          </a:prstGeom>
          <a:solidFill>
            <a:schemeClr val="accent4">
              <a:alpha val="56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84F0658-1F69-6E44-BCD7-3CB4102E555E}"/>
              </a:ext>
            </a:extLst>
          </p:cNvPr>
          <p:cNvSpPr/>
          <p:nvPr/>
        </p:nvSpPr>
        <p:spPr>
          <a:xfrm>
            <a:off x="5690543" y="4003641"/>
            <a:ext cx="756921" cy="171818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17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18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9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DC371AFD-3C17-1749-98C6-A913494D999B}"/>
              </a:ext>
            </a:extLst>
          </p:cNvPr>
          <p:cNvSpPr/>
          <p:nvPr/>
        </p:nvSpPr>
        <p:spPr>
          <a:xfrm>
            <a:off x="5803862" y="1003969"/>
            <a:ext cx="5653194" cy="168586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552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8036046" y="2533102"/>
            <a:ext cx="202643" cy="327295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6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blipFill>
                <a:blip r:embed="rId17"/>
                <a:stretch>
                  <a:fillRect l="-2160" t="-1786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2380105" y="3367676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7D1192-343C-A443-ABF5-FDE13721C433}"/>
              </a:ext>
            </a:extLst>
          </p:cNvPr>
          <p:cNvSpPr/>
          <p:nvPr/>
        </p:nvSpPr>
        <p:spPr>
          <a:xfrm>
            <a:off x="5719784" y="1778778"/>
            <a:ext cx="6305081" cy="3985358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6241FB-EAF6-2A41-A292-2D528637BBE3}"/>
              </a:ext>
            </a:extLst>
          </p:cNvPr>
          <p:cNvSpPr/>
          <p:nvPr/>
        </p:nvSpPr>
        <p:spPr>
          <a:xfrm>
            <a:off x="7657721" y="1102591"/>
            <a:ext cx="1768821" cy="724704"/>
          </a:xfrm>
          <a:prstGeom prst="rect">
            <a:avLst/>
          </a:prstGeom>
          <a:solidFill>
            <a:schemeClr val="accent4">
              <a:alpha val="56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73B4B99D-93E9-0B48-8D5F-F50138BBA855}"/>
              </a:ext>
            </a:extLst>
          </p:cNvPr>
          <p:cNvSpPr/>
          <p:nvPr/>
        </p:nvSpPr>
        <p:spPr>
          <a:xfrm rot="5400000" flipV="1">
            <a:off x="5352274" y="22800"/>
            <a:ext cx="753100" cy="326695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584495-A07E-034A-A7AF-EFD139794762}"/>
              </a:ext>
            </a:extLst>
          </p:cNvPr>
          <p:cNvSpPr txBox="1"/>
          <p:nvPr/>
        </p:nvSpPr>
        <p:spPr>
          <a:xfrm flipH="1">
            <a:off x="4521906" y="1321250"/>
            <a:ext cx="203395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dirty="0">
                <a:latin typeface="Avenir Next" panose="020B0503020202020204" pitchFamily="34" charset="0"/>
              </a:rPr>
              <a:t>Output layer</a:t>
            </a:r>
            <a:endParaRPr lang="en-US" sz="24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8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5559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  <a:p>
                <a:pPr>
                  <a:spcBef>
                    <a:spcPts val="3000"/>
                  </a:spcBef>
                </a:pP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endParaRPr lang="en-US" sz="2400" u="sng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blipFill>
                <a:blip r:embed="rId19"/>
                <a:stretch>
                  <a:fillRect l="-2160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2380105" y="3367676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498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  <a:p>
                <a:pPr>
                  <a:spcBef>
                    <a:spcPts val="3000"/>
                  </a:spcBef>
                </a:pP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endParaRPr lang="en-US" sz="2400" u="sng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blipFill>
                <a:blip r:embed="rId19"/>
                <a:stretch>
                  <a:fillRect l="-2160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1126079" y="3153061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53CA0B8D-3C80-364D-A1C6-622F9CF1452A}"/>
              </a:ext>
            </a:extLst>
          </p:cNvPr>
          <p:cNvSpPr/>
          <p:nvPr/>
        </p:nvSpPr>
        <p:spPr>
          <a:xfrm rot="5400000" flipV="1">
            <a:off x="2066482" y="738343"/>
            <a:ext cx="4695897" cy="6771460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3911218 w 14430803"/>
              <a:gd name="connsiteY0" fmla="*/ 0 h 3531106"/>
              <a:gd name="connsiteX1" fmla="*/ 5664482 w 14430803"/>
              <a:gd name="connsiteY1" fmla="*/ 0 h 3531106"/>
              <a:gd name="connsiteX2" fmla="*/ 5664482 w 14430803"/>
              <a:gd name="connsiteY2" fmla="*/ 0 h 3531106"/>
              <a:gd name="connsiteX3" fmla="*/ 8294378 w 14430803"/>
              <a:gd name="connsiteY3" fmla="*/ 0 h 3531106"/>
              <a:gd name="connsiteX4" fmla="*/ 14430803 w 14430803"/>
              <a:gd name="connsiteY4" fmla="*/ 0 h 3531106"/>
              <a:gd name="connsiteX5" fmla="*/ 14430803 w 14430803"/>
              <a:gd name="connsiteY5" fmla="*/ 1267046 h 3531106"/>
              <a:gd name="connsiteX6" fmla="*/ 14430803 w 14430803"/>
              <a:gd name="connsiteY6" fmla="*/ 1267046 h 3531106"/>
              <a:gd name="connsiteX7" fmla="*/ 14430803 w 14430803"/>
              <a:gd name="connsiteY7" fmla="*/ 1810065 h 3531106"/>
              <a:gd name="connsiteX8" fmla="*/ 14430803 w 14430803"/>
              <a:gd name="connsiteY8" fmla="*/ 2172078 h 3531106"/>
              <a:gd name="connsiteX9" fmla="*/ 7748845 w 14430803"/>
              <a:gd name="connsiteY9" fmla="*/ 2185078 h 3531106"/>
              <a:gd name="connsiteX10" fmla="*/ 5652742 w 14430803"/>
              <a:gd name="connsiteY10" fmla="*/ 2548105 h 3531106"/>
              <a:gd name="connsiteX11" fmla="*/ 5679406 w 14430803"/>
              <a:gd name="connsiteY11" fmla="*/ 2175343 h 3531106"/>
              <a:gd name="connsiteX12" fmla="*/ 3911218 w 14430803"/>
              <a:gd name="connsiteY12" fmla="*/ 2172078 h 3531106"/>
              <a:gd name="connsiteX13" fmla="*/ 0 w 14430803"/>
              <a:gd name="connsiteY13" fmla="*/ 3531106 h 3531106"/>
              <a:gd name="connsiteX14" fmla="*/ 3911218 w 14430803"/>
              <a:gd name="connsiteY14" fmla="*/ 1267046 h 3531106"/>
              <a:gd name="connsiteX15" fmla="*/ 3911218 w 14430803"/>
              <a:gd name="connsiteY15" fmla="*/ 1267046 h 3531106"/>
              <a:gd name="connsiteX16" fmla="*/ 3911218 w 14430803"/>
              <a:gd name="connsiteY16" fmla="*/ 0 h 3531106"/>
              <a:gd name="connsiteX0" fmla="*/ 4698467 w 15218052"/>
              <a:gd name="connsiteY0" fmla="*/ 0 h 3355104"/>
              <a:gd name="connsiteX1" fmla="*/ 6451731 w 15218052"/>
              <a:gd name="connsiteY1" fmla="*/ 0 h 3355104"/>
              <a:gd name="connsiteX2" fmla="*/ 6451731 w 15218052"/>
              <a:gd name="connsiteY2" fmla="*/ 0 h 3355104"/>
              <a:gd name="connsiteX3" fmla="*/ 9081627 w 15218052"/>
              <a:gd name="connsiteY3" fmla="*/ 0 h 3355104"/>
              <a:gd name="connsiteX4" fmla="*/ 15218052 w 15218052"/>
              <a:gd name="connsiteY4" fmla="*/ 0 h 3355104"/>
              <a:gd name="connsiteX5" fmla="*/ 15218052 w 15218052"/>
              <a:gd name="connsiteY5" fmla="*/ 1267046 h 3355104"/>
              <a:gd name="connsiteX6" fmla="*/ 15218052 w 15218052"/>
              <a:gd name="connsiteY6" fmla="*/ 1267046 h 3355104"/>
              <a:gd name="connsiteX7" fmla="*/ 15218052 w 15218052"/>
              <a:gd name="connsiteY7" fmla="*/ 1810065 h 3355104"/>
              <a:gd name="connsiteX8" fmla="*/ 15218052 w 15218052"/>
              <a:gd name="connsiteY8" fmla="*/ 2172078 h 3355104"/>
              <a:gd name="connsiteX9" fmla="*/ 8536094 w 15218052"/>
              <a:gd name="connsiteY9" fmla="*/ 2185078 h 3355104"/>
              <a:gd name="connsiteX10" fmla="*/ 6439991 w 15218052"/>
              <a:gd name="connsiteY10" fmla="*/ 2548105 h 3355104"/>
              <a:gd name="connsiteX11" fmla="*/ 6466655 w 15218052"/>
              <a:gd name="connsiteY11" fmla="*/ 2175343 h 3355104"/>
              <a:gd name="connsiteX12" fmla="*/ 4698467 w 15218052"/>
              <a:gd name="connsiteY12" fmla="*/ 2172078 h 3355104"/>
              <a:gd name="connsiteX13" fmla="*/ -2 w 15218052"/>
              <a:gd name="connsiteY13" fmla="*/ 3355104 h 3355104"/>
              <a:gd name="connsiteX14" fmla="*/ 4698467 w 15218052"/>
              <a:gd name="connsiteY14" fmla="*/ 1267046 h 3355104"/>
              <a:gd name="connsiteX15" fmla="*/ 4698467 w 15218052"/>
              <a:gd name="connsiteY15" fmla="*/ 1267046 h 3355104"/>
              <a:gd name="connsiteX16" fmla="*/ 4698467 w 15218052"/>
              <a:gd name="connsiteY16" fmla="*/ 0 h 3355104"/>
              <a:gd name="connsiteX0" fmla="*/ 4698470 w 15218055"/>
              <a:gd name="connsiteY0" fmla="*/ 0 h 3355104"/>
              <a:gd name="connsiteX1" fmla="*/ 6451734 w 15218055"/>
              <a:gd name="connsiteY1" fmla="*/ 0 h 3355104"/>
              <a:gd name="connsiteX2" fmla="*/ 6451734 w 15218055"/>
              <a:gd name="connsiteY2" fmla="*/ 0 h 3355104"/>
              <a:gd name="connsiteX3" fmla="*/ 9081630 w 15218055"/>
              <a:gd name="connsiteY3" fmla="*/ 0 h 3355104"/>
              <a:gd name="connsiteX4" fmla="*/ 15218055 w 15218055"/>
              <a:gd name="connsiteY4" fmla="*/ 0 h 3355104"/>
              <a:gd name="connsiteX5" fmla="*/ 15218055 w 15218055"/>
              <a:gd name="connsiteY5" fmla="*/ 1267046 h 3355104"/>
              <a:gd name="connsiteX6" fmla="*/ 15218055 w 15218055"/>
              <a:gd name="connsiteY6" fmla="*/ 1267046 h 3355104"/>
              <a:gd name="connsiteX7" fmla="*/ 15218055 w 15218055"/>
              <a:gd name="connsiteY7" fmla="*/ 1810065 h 3355104"/>
              <a:gd name="connsiteX8" fmla="*/ 15218055 w 15218055"/>
              <a:gd name="connsiteY8" fmla="*/ 2172078 h 3355104"/>
              <a:gd name="connsiteX9" fmla="*/ 8536097 w 15218055"/>
              <a:gd name="connsiteY9" fmla="*/ 2185078 h 3355104"/>
              <a:gd name="connsiteX10" fmla="*/ 6439994 w 15218055"/>
              <a:gd name="connsiteY10" fmla="*/ 2548105 h 3355104"/>
              <a:gd name="connsiteX11" fmla="*/ 6466658 w 15218055"/>
              <a:gd name="connsiteY11" fmla="*/ 2175343 h 3355104"/>
              <a:gd name="connsiteX12" fmla="*/ 4698470 w 15218055"/>
              <a:gd name="connsiteY12" fmla="*/ 2172078 h 3355104"/>
              <a:gd name="connsiteX13" fmla="*/ 1 w 15218055"/>
              <a:gd name="connsiteY13" fmla="*/ 3355104 h 3355104"/>
              <a:gd name="connsiteX14" fmla="*/ 4698470 w 15218055"/>
              <a:gd name="connsiteY14" fmla="*/ 1267046 h 3355104"/>
              <a:gd name="connsiteX15" fmla="*/ 4698470 w 15218055"/>
              <a:gd name="connsiteY15" fmla="*/ 1267046 h 3355104"/>
              <a:gd name="connsiteX16" fmla="*/ 4698470 w 15218055"/>
              <a:gd name="connsiteY16" fmla="*/ 0 h 3355104"/>
              <a:gd name="connsiteX0" fmla="*/ 4698470 w 15218055"/>
              <a:gd name="connsiteY0" fmla="*/ 0 h 3355104"/>
              <a:gd name="connsiteX1" fmla="*/ 6451734 w 15218055"/>
              <a:gd name="connsiteY1" fmla="*/ 0 h 3355104"/>
              <a:gd name="connsiteX2" fmla="*/ 6451734 w 15218055"/>
              <a:gd name="connsiteY2" fmla="*/ 0 h 3355104"/>
              <a:gd name="connsiteX3" fmla="*/ 9081630 w 15218055"/>
              <a:gd name="connsiteY3" fmla="*/ 0 h 3355104"/>
              <a:gd name="connsiteX4" fmla="*/ 15218055 w 15218055"/>
              <a:gd name="connsiteY4" fmla="*/ 0 h 3355104"/>
              <a:gd name="connsiteX5" fmla="*/ 15218055 w 15218055"/>
              <a:gd name="connsiteY5" fmla="*/ 1267046 h 3355104"/>
              <a:gd name="connsiteX6" fmla="*/ 15218055 w 15218055"/>
              <a:gd name="connsiteY6" fmla="*/ 1267046 h 3355104"/>
              <a:gd name="connsiteX7" fmla="*/ 15218055 w 15218055"/>
              <a:gd name="connsiteY7" fmla="*/ 1810065 h 3355104"/>
              <a:gd name="connsiteX8" fmla="*/ 15218055 w 15218055"/>
              <a:gd name="connsiteY8" fmla="*/ 2172078 h 3355104"/>
              <a:gd name="connsiteX9" fmla="*/ 8536097 w 15218055"/>
              <a:gd name="connsiteY9" fmla="*/ 2185078 h 3355104"/>
              <a:gd name="connsiteX10" fmla="*/ 6439994 w 15218055"/>
              <a:gd name="connsiteY10" fmla="*/ 2548105 h 3355104"/>
              <a:gd name="connsiteX11" fmla="*/ 6466658 w 15218055"/>
              <a:gd name="connsiteY11" fmla="*/ 2175343 h 3355104"/>
              <a:gd name="connsiteX12" fmla="*/ 4698470 w 15218055"/>
              <a:gd name="connsiteY12" fmla="*/ 2172078 h 3355104"/>
              <a:gd name="connsiteX13" fmla="*/ 1 w 15218055"/>
              <a:gd name="connsiteY13" fmla="*/ 3355104 h 3355104"/>
              <a:gd name="connsiteX14" fmla="*/ 4698470 w 15218055"/>
              <a:gd name="connsiteY14" fmla="*/ 1267046 h 3355104"/>
              <a:gd name="connsiteX15" fmla="*/ 1982104 w 15218055"/>
              <a:gd name="connsiteY15" fmla="*/ 1273350 h 3355104"/>
              <a:gd name="connsiteX16" fmla="*/ 4698470 w 15218055"/>
              <a:gd name="connsiteY16" fmla="*/ 0 h 3355104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4698470 w 15218055"/>
              <a:gd name="connsiteY14" fmla="*/ 1273350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4670248 w 15218055"/>
              <a:gd name="connsiteY10" fmla="*/ 2806586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18055" h="3361408">
                <a:moveTo>
                  <a:pt x="1940947" y="0"/>
                </a:moveTo>
                <a:lnTo>
                  <a:pt x="6451734" y="6304"/>
                </a:lnTo>
                <a:lnTo>
                  <a:pt x="6451734" y="6304"/>
                </a:lnTo>
                <a:lnTo>
                  <a:pt x="9081630" y="6304"/>
                </a:lnTo>
                <a:lnTo>
                  <a:pt x="15218055" y="6304"/>
                </a:lnTo>
                <a:lnTo>
                  <a:pt x="15218055" y="1273350"/>
                </a:lnTo>
                <a:lnTo>
                  <a:pt x="15218055" y="1273350"/>
                </a:lnTo>
                <a:lnTo>
                  <a:pt x="15218055" y="1816369"/>
                </a:lnTo>
                <a:lnTo>
                  <a:pt x="15218055" y="2178382"/>
                </a:lnTo>
                <a:lnTo>
                  <a:pt x="8536097" y="2191382"/>
                </a:lnTo>
                <a:lnTo>
                  <a:pt x="4670248" y="2806586"/>
                </a:lnTo>
                <a:lnTo>
                  <a:pt x="6466658" y="2181647"/>
                </a:lnTo>
                <a:lnTo>
                  <a:pt x="4698470" y="2178382"/>
                </a:lnTo>
                <a:lnTo>
                  <a:pt x="1" y="3361408"/>
                </a:lnTo>
                <a:cubicBezTo>
                  <a:pt x="1566157" y="2665389"/>
                  <a:pt x="1486047" y="2593507"/>
                  <a:pt x="1940955" y="2193791"/>
                </a:cubicBezTo>
                <a:lnTo>
                  <a:pt x="1982104" y="1279654"/>
                </a:lnTo>
                <a:lnTo>
                  <a:pt x="1940947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CE482B-9984-FE49-8F22-8F7654CF6768}"/>
              </a:ext>
            </a:extLst>
          </p:cNvPr>
          <p:cNvSpPr txBox="1"/>
          <p:nvPr/>
        </p:nvSpPr>
        <p:spPr>
          <a:xfrm flipH="1">
            <a:off x="1244433" y="2617074"/>
            <a:ext cx="97694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Every 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8E9F02-760C-9647-BF8E-EB6CA0729522}"/>
              </a:ext>
            </a:extLst>
          </p:cNvPr>
          <p:cNvSpPr/>
          <p:nvPr/>
        </p:nvSpPr>
        <p:spPr>
          <a:xfrm>
            <a:off x="2142487" y="2693393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C50361-098F-E94C-9FAF-99EA1F4C0C3B}"/>
              </a:ext>
            </a:extLst>
          </p:cNvPr>
          <p:cNvSpPr txBox="1"/>
          <p:nvPr/>
        </p:nvSpPr>
        <p:spPr>
          <a:xfrm flipH="1">
            <a:off x="2891767" y="2617074"/>
            <a:ext cx="20374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, except for </a:t>
            </a:r>
            <a:endParaRPr lang="en-US" sz="2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653423-F1BF-164A-B26F-5975C0E97464}"/>
              </a:ext>
            </a:extLst>
          </p:cNvPr>
          <p:cNvSpPr txBox="1"/>
          <p:nvPr/>
        </p:nvSpPr>
        <p:spPr>
          <a:xfrm flipH="1">
            <a:off x="1239424" y="3071915"/>
            <a:ext cx="4079691" cy="3118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the input layer’s, is called an </a:t>
            </a:r>
            <a:r>
              <a:rPr lang="en-US" sz="2000" b="1" dirty="0">
                <a:latin typeface="Avenir Next" panose="020B0503020202020204" pitchFamily="34" charset="0"/>
              </a:rPr>
              <a:t>activation function.</a:t>
            </a:r>
          </a:p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They take input(s), apply some aggregate operation(s) -- often a </a:t>
            </a:r>
            <a:r>
              <a:rPr lang="en-US" sz="2000" b="1" dirty="0">
                <a:latin typeface="Avenir Next" panose="020B0503020202020204" pitchFamily="34" charset="0"/>
              </a:rPr>
              <a:t>non-linear transformation</a:t>
            </a:r>
            <a:r>
              <a:rPr lang="en-US" sz="2000" dirty="0">
                <a:latin typeface="Avenir Next" panose="020B0503020202020204" pitchFamily="34" charset="0"/>
              </a:rPr>
              <a:t> -- and yield a scalar value.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89399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  <a:p>
                <a:pPr>
                  <a:spcBef>
                    <a:spcPts val="3000"/>
                  </a:spcBef>
                </a:pP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endParaRPr lang="en-US" sz="2400" u="sng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blipFill>
                <a:blip r:embed="rId19"/>
                <a:stretch>
                  <a:fillRect l="-2160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1126079" y="3153061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53CA0B8D-3C80-364D-A1C6-622F9CF1452A}"/>
              </a:ext>
            </a:extLst>
          </p:cNvPr>
          <p:cNvSpPr/>
          <p:nvPr/>
        </p:nvSpPr>
        <p:spPr>
          <a:xfrm rot="5400000" flipV="1">
            <a:off x="2066482" y="738343"/>
            <a:ext cx="4695897" cy="6771460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3911218 w 14430803"/>
              <a:gd name="connsiteY0" fmla="*/ 0 h 3531106"/>
              <a:gd name="connsiteX1" fmla="*/ 5664482 w 14430803"/>
              <a:gd name="connsiteY1" fmla="*/ 0 h 3531106"/>
              <a:gd name="connsiteX2" fmla="*/ 5664482 w 14430803"/>
              <a:gd name="connsiteY2" fmla="*/ 0 h 3531106"/>
              <a:gd name="connsiteX3" fmla="*/ 8294378 w 14430803"/>
              <a:gd name="connsiteY3" fmla="*/ 0 h 3531106"/>
              <a:gd name="connsiteX4" fmla="*/ 14430803 w 14430803"/>
              <a:gd name="connsiteY4" fmla="*/ 0 h 3531106"/>
              <a:gd name="connsiteX5" fmla="*/ 14430803 w 14430803"/>
              <a:gd name="connsiteY5" fmla="*/ 1267046 h 3531106"/>
              <a:gd name="connsiteX6" fmla="*/ 14430803 w 14430803"/>
              <a:gd name="connsiteY6" fmla="*/ 1267046 h 3531106"/>
              <a:gd name="connsiteX7" fmla="*/ 14430803 w 14430803"/>
              <a:gd name="connsiteY7" fmla="*/ 1810065 h 3531106"/>
              <a:gd name="connsiteX8" fmla="*/ 14430803 w 14430803"/>
              <a:gd name="connsiteY8" fmla="*/ 2172078 h 3531106"/>
              <a:gd name="connsiteX9" fmla="*/ 7748845 w 14430803"/>
              <a:gd name="connsiteY9" fmla="*/ 2185078 h 3531106"/>
              <a:gd name="connsiteX10" fmla="*/ 5652742 w 14430803"/>
              <a:gd name="connsiteY10" fmla="*/ 2548105 h 3531106"/>
              <a:gd name="connsiteX11" fmla="*/ 5679406 w 14430803"/>
              <a:gd name="connsiteY11" fmla="*/ 2175343 h 3531106"/>
              <a:gd name="connsiteX12" fmla="*/ 3911218 w 14430803"/>
              <a:gd name="connsiteY12" fmla="*/ 2172078 h 3531106"/>
              <a:gd name="connsiteX13" fmla="*/ 0 w 14430803"/>
              <a:gd name="connsiteY13" fmla="*/ 3531106 h 3531106"/>
              <a:gd name="connsiteX14" fmla="*/ 3911218 w 14430803"/>
              <a:gd name="connsiteY14" fmla="*/ 1267046 h 3531106"/>
              <a:gd name="connsiteX15" fmla="*/ 3911218 w 14430803"/>
              <a:gd name="connsiteY15" fmla="*/ 1267046 h 3531106"/>
              <a:gd name="connsiteX16" fmla="*/ 3911218 w 14430803"/>
              <a:gd name="connsiteY16" fmla="*/ 0 h 3531106"/>
              <a:gd name="connsiteX0" fmla="*/ 4698467 w 15218052"/>
              <a:gd name="connsiteY0" fmla="*/ 0 h 3355104"/>
              <a:gd name="connsiteX1" fmla="*/ 6451731 w 15218052"/>
              <a:gd name="connsiteY1" fmla="*/ 0 h 3355104"/>
              <a:gd name="connsiteX2" fmla="*/ 6451731 w 15218052"/>
              <a:gd name="connsiteY2" fmla="*/ 0 h 3355104"/>
              <a:gd name="connsiteX3" fmla="*/ 9081627 w 15218052"/>
              <a:gd name="connsiteY3" fmla="*/ 0 h 3355104"/>
              <a:gd name="connsiteX4" fmla="*/ 15218052 w 15218052"/>
              <a:gd name="connsiteY4" fmla="*/ 0 h 3355104"/>
              <a:gd name="connsiteX5" fmla="*/ 15218052 w 15218052"/>
              <a:gd name="connsiteY5" fmla="*/ 1267046 h 3355104"/>
              <a:gd name="connsiteX6" fmla="*/ 15218052 w 15218052"/>
              <a:gd name="connsiteY6" fmla="*/ 1267046 h 3355104"/>
              <a:gd name="connsiteX7" fmla="*/ 15218052 w 15218052"/>
              <a:gd name="connsiteY7" fmla="*/ 1810065 h 3355104"/>
              <a:gd name="connsiteX8" fmla="*/ 15218052 w 15218052"/>
              <a:gd name="connsiteY8" fmla="*/ 2172078 h 3355104"/>
              <a:gd name="connsiteX9" fmla="*/ 8536094 w 15218052"/>
              <a:gd name="connsiteY9" fmla="*/ 2185078 h 3355104"/>
              <a:gd name="connsiteX10" fmla="*/ 6439991 w 15218052"/>
              <a:gd name="connsiteY10" fmla="*/ 2548105 h 3355104"/>
              <a:gd name="connsiteX11" fmla="*/ 6466655 w 15218052"/>
              <a:gd name="connsiteY11" fmla="*/ 2175343 h 3355104"/>
              <a:gd name="connsiteX12" fmla="*/ 4698467 w 15218052"/>
              <a:gd name="connsiteY12" fmla="*/ 2172078 h 3355104"/>
              <a:gd name="connsiteX13" fmla="*/ -2 w 15218052"/>
              <a:gd name="connsiteY13" fmla="*/ 3355104 h 3355104"/>
              <a:gd name="connsiteX14" fmla="*/ 4698467 w 15218052"/>
              <a:gd name="connsiteY14" fmla="*/ 1267046 h 3355104"/>
              <a:gd name="connsiteX15" fmla="*/ 4698467 w 15218052"/>
              <a:gd name="connsiteY15" fmla="*/ 1267046 h 3355104"/>
              <a:gd name="connsiteX16" fmla="*/ 4698467 w 15218052"/>
              <a:gd name="connsiteY16" fmla="*/ 0 h 3355104"/>
              <a:gd name="connsiteX0" fmla="*/ 4698470 w 15218055"/>
              <a:gd name="connsiteY0" fmla="*/ 0 h 3355104"/>
              <a:gd name="connsiteX1" fmla="*/ 6451734 w 15218055"/>
              <a:gd name="connsiteY1" fmla="*/ 0 h 3355104"/>
              <a:gd name="connsiteX2" fmla="*/ 6451734 w 15218055"/>
              <a:gd name="connsiteY2" fmla="*/ 0 h 3355104"/>
              <a:gd name="connsiteX3" fmla="*/ 9081630 w 15218055"/>
              <a:gd name="connsiteY3" fmla="*/ 0 h 3355104"/>
              <a:gd name="connsiteX4" fmla="*/ 15218055 w 15218055"/>
              <a:gd name="connsiteY4" fmla="*/ 0 h 3355104"/>
              <a:gd name="connsiteX5" fmla="*/ 15218055 w 15218055"/>
              <a:gd name="connsiteY5" fmla="*/ 1267046 h 3355104"/>
              <a:gd name="connsiteX6" fmla="*/ 15218055 w 15218055"/>
              <a:gd name="connsiteY6" fmla="*/ 1267046 h 3355104"/>
              <a:gd name="connsiteX7" fmla="*/ 15218055 w 15218055"/>
              <a:gd name="connsiteY7" fmla="*/ 1810065 h 3355104"/>
              <a:gd name="connsiteX8" fmla="*/ 15218055 w 15218055"/>
              <a:gd name="connsiteY8" fmla="*/ 2172078 h 3355104"/>
              <a:gd name="connsiteX9" fmla="*/ 8536097 w 15218055"/>
              <a:gd name="connsiteY9" fmla="*/ 2185078 h 3355104"/>
              <a:gd name="connsiteX10" fmla="*/ 6439994 w 15218055"/>
              <a:gd name="connsiteY10" fmla="*/ 2548105 h 3355104"/>
              <a:gd name="connsiteX11" fmla="*/ 6466658 w 15218055"/>
              <a:gd name="connsiteY11" fmla="*/ 2175343 h 3355104"/>
              <a:gd name="connsiteX12" fmla="*/ 4698470 w 15218055"/>
              <a:gd name="connsiteY12" fmla="*/ 2172078 h 3355104"/>
              <a:gd name="connsiteX13" fmla="*/ 1 w 15218055"/>
              <a:gd name="connsiteY13" fmla="*/ 3355104 h 3355104"/>
              <a:gd name="connsiteX14" fmla="*/ 4698470 w 15218055"/>
              <a:gd name="connsiteY14" fmla="*/ 1267046 h 3355104"/>
              <a:gd name="connsiteX15" fmla="*/ 4698470 w 15218055"/>
              <a:gd name="connsiteY15" fmla="*/ 1267046 h 3355104"/>
              <a:gd name="connsiteX16" fmla="*/ 4698470 w 15218055"/>
              <a:gd name="connsiteY16" fmla="*/ 0 h 3355104"/>
              <a:gd name="connsiteX0" fmla="*/ 4698470 w 15218055"/>
              <a:gd name="connsiteY0" fmla="*/ 0 h 3355104"/>
              <a:gd name="connsiteX1" fmla="*/ 6451734 w 15218055"/>
              <a:gd name="connsiteY1" fmla="*/ 0 h 3355104"/>
              <a:gd name="connsiteX2" fmla="*/ 6451734 w 15218055"/>
              <a:gd name="connsiteY2" fmla="*/ 0 h 3355104"/>
              <a:gd name="connsiteX3" fmla="*/ 9081630 w 15218055"/>
              <a:gd name="connsiteY3" fmla="*/ 0 h 3355104"/>
              <a:gd name="connsiteX4" fmla="*/ 15218055 w 15218055"/>
              <a:gd name="connsiteY4" fmla="*/ 0 h 3355104"/>
              <a:gd name="connsiteX5" fmla="*/ 15218055 w 15218055"/>
              <a:gd name="connsiteY5" fmla="*/ 1267046 h 3355104"/>
              <a:gd name="connsiteX6" fmla="*/ 15218055 w 15218055"/>
              <a:gd name="connsiteY6" fmla="*/ 1267046 h 3355104"/>
              <a:gd name="connsiteX7" fmla="*/ 15218055 w 15218055"/>
              <a:gd name="connsiteY7" fmla="*/ 1810065 h 3355104"/>
              <a:gd name="connsiteX8" fmla="*/ 15218055 w 15218055"/>
              <a:gd name="connsiteY8" fmla="*/ 2172078 h 3355104"/>
              <a:gd name="connsiteX9" fmla="*/ 8536097 w 15218055"/>
              <a:gd name="connsiteY9" fmla="*/ 2185078 h 3355104"/>
              <a:gd name="connsiteX10" fmla="*/ 6439994 w 15218055"/>
              <a:gd name="connsiteY10" fmla="*/ 2548105 h 3355104"/>
              <a:gd name="connsiteX11" fmla="*/ 6466658 w 15218055"/>
              <a:gd name="connsiteY11" fmla="*/ 2175343 h 3355104"/>
              <a:gd name="connsiteX12" fmla="*/ 4698470 w 15218055"/>
              <a:gd name="connsiteY12" fmla="*/ 2172078 h 3355104"/>
              <a:gd name="connsiteX13" fmla="*/ 1 w 15218055"/>
              <a:gd name="connsiteY13" fmla="*/ 3355104 h 3355104"/>
              <a:gd name="connsiteX14" fmla="*/ 4698470 w 15218055"/>
              <a:gd name="connsiteY14" fmla="*/ 1267046 h 3355104"/>
              <a:gd name="connsiteX15" fmla="*/ 1982104 w 15218055"/>
              <a:gd name="connsiteY15" fmla="*/ 1273350 h 3355104"/>
              <a:gd name="connsiteX16" fmla="*/ 4698470 w 15218055"/>
              <a:gd name="connsiteY16" fmla="*/ 0 h 3355104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4698470 w 15218055"/>
              <a:gd name="connsiteY14" fmla="*/ 1273350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4670248 w 15218055"/>
              <a:gd name="connsiteY10" fmla="*/ 2806586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18055" h="3361408">
                <a:moveTo>
                  <a:pt x="1940947" y="0"/>
                </a:moveTo>
                <a:lnTo>
                  <a:pt x="6451734" y="6304"/>
                </a:lnTo>
                <a:lnTo>
                  <a:pt x="6451734" y="6304"/>
                </a:lnTo>
                <a:lnTo>
                  <a:pt x="9081630" y="6304"/>
                </a:lnTo>
                <a:lnTo>
                  <a:pt x="15218055" y="6304"/>
                </a:lnTo>
                <a:lnTo>
                  <a:pt x="15218055" y="1273350"/>
                </a:lnTo>
                <a:lnTo>
                  <a:pt x="15218055" y="1273350"/>
                </a:lnTo>
                <a:lnTo>
                  <a:pt x="15218055" y="1816369"/>
                </a:lnTo>
                <a:lnTo>
                  <a:pt x="15218055" y="2178382"/>
                </a:lnTo>
                <a:lnTo>
                  <a:pt x="8536097" y="2191382"/>
                </a:lnTo>
                <a:lnTo>
                  <a:pt x="4670248" y="2806586"/>
                </a:lnTo>
                <a:lnTo>
                  <a:pt x="6466658" y="2181647"/>
                </a:lnTo>
                <a:lnTo>
                  <a:pt x="4698470" y="2178382"/>
                </a:lnTo>
                <a:lnTo>
                  <a:pt x="1" y="3361408"/>
                </a:lnTo>
                <a:cubicBezTo>
                  <a:pt x="1566157" y="2665389"/>
                  <a:pt x="1486047" y="2593507"/>
                  <a:pt x="1940955" y="2193791"/>
                </a:cubicBezTo>
                <a:lnTo>
                  <a:pt x="1982104" y="1279654"/>
                </a:lnTo>
                <a:lnTo>
                  <a:pt x="1940947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CE482B-9984-FE49-8F22-8F7654CF6768}"/>
              </a:ext>
            </a:extLst>
          </p:cNvPr>
          <p:cNvSpPr txBox="1"/>
          <p:nvPr/>
        </p:nvSpPr>
        <p:spPr>
          <a:xfrm flipH="1">
            <a:off x="1244433" y="2617074"/>
            <a:ext cx="97694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Every 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8E9F02-760C-9647-BF8E-EB6CA0729522}"/>
              </a:ext>
            </a:extLst>
          </p:cNvPr>
          <p:cNvSpPr/>
          <p:nvPr/>
        </p:nvSpPr>
        <p:spPr>
          <a:xfrm>
            <a:off x="2142487" y="2693393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C50361-098F-E94C-9FAF-99EA1F4C0C3B}"/>
              </a:ext>
            </a:extLst>
          </p:cNvPr>
          <p:cNvSpPr txBox="1"/>
          <p:nvPr/>
        </p:nvSpPr>
        <p:spPr>
          <a:xfrm flipH="1">
            <a:off x="2891767" y="2617074"/>
            <a:ext cx="20374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, except for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2653423-F1BF-164A-B26F-5975C0E97464}"/>
                  </a:ext>
                </a:extLst>
              </p:cNvPr>
              <p:cNvSpPr txBox="1"/>
              <p:nvPr/>
            </p:nvSpPr>
            <p:spPr>
              <a:xfrm flipH="1">
                <a:off x="1239424" y="3071915"/>
                <a:ext cx="4079691" cy="3118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000" dirty="0">
                    <a:latin typeface="Avenir Next" panose="020B0503020202020204" pitchFamily="34" charset="0"/>
                  </a:rPr>
                  <a:t>the input layer’s, is called an </a:t>
                </a:r>
                <a:r>
                  <a:rPr lang="en-US" sz="2000" b="1" dirty="0">
                    <a:latin typeface="Avenir Next" panose="020B0503020202020204" pitchFamily="34" charset="0"/>
                  </a:rPr>
                  <a:t>activation function.</a:t>
                </a:r>
              </a:p>
              <a:p>
                <a:pPr>
                  <a:lnSpc>
                    <a:spcPts val="4000"/>
                  </a:lnSpc>
                </a:pP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The sigmoid function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 is a common choice and is equivalent to performing 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logistic regression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 on its given inputs.</a:t>
                </a:r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2653423-F1BF-164A-B26F-5975C0E97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239424" y="3071915"/>
                <a:ext cx="4079691" cy="3118803"/>
              </a:xfrm>
              <a:prstGeom prst="rect">
                <a:avLst/>
              </a:prstGeom>
              <a:blipFill>
                <a:blip r:embed="rId20"/>
                <a:stretch>
                  <a:fillRect l="-1553" r="-2795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18160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  <a:p>
                <a:pPr>
                  <a:spcBef>
                    <a:spcPts val="3000"/>
                  </a:spcBef>
                </a:pP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endParaRPr lang="en-US" sz="2400" u="sng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blipFill>
                <a:blip r:embed="rId19"/>
                <a:stretch>
                  <a:fillRect l="-2160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1126079" y="3153061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53CA0B8D-3C80-364D-A1C6-622F9CF1452A}"/>
              </a:ext>
            </a:extLst>
          </p:cNvPr>
          <p:cNvSpPr/>
          <p:nvPr/>
        </p:nvSpPr>
        <p:spPr>
          <a:xfrm rot="5400000" flipV="1">
            <a:off x="2066482" y="738343"/>
            <a:ext cx="4695897" cy="6771460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3911218 w 14430803"/>
              <a:gd name="connsiteY0" fmla="*/ 0 h 3531106"/>
              <a:gd name="connsiteX1" fmla="*/ 5664482 w 14430803"/>
              <a:gd name="connsiteY1" fmla="*/ 0 h 3531106"/>
              <a:gd name="connsiteX2" fmla="*/ 5664482 w 14430803"/>
              <a:gd name="connsiteY2" fmla="*/ 0 h 3531106"/>
              <a:gd name="connsiteX3" fmla="*/ 8294378 w 14430803"/>
              <a:gd name="connsiteY3" fmla="*/ 0 h 3531106"/>
              <a:gd name="connsiteX4" fmla="*/ 14430803 w 14430803"/>
              <a:gd name="connsiteY4" fmla="*/ 0 h 3531106"/>
              <a:gd name="connsiteX5" fmla="*/ 14430803 w 14430803"/>
              <a:gd name="connsiteY5" fmla="*/ 1267046 h 3531106"/>
              <a:gd name="connsiteX6" fmla="*/ 14430803 w 14430803"/>
              <a:gd name="connsiteY6" fmla="*/ 1267046 h 3531106"/>
              <a:gd name="connsiteX7" fmla="*/ 14430803 w 14430803"/>
              <a:gd name="connsiteY7" fmla="*/ 1810065 h 3531106"/>
              <a:gd name="connsiteX8" fmla="*/ 14430803 w 14430803"/>
              <a:gd name="connsiteY8" fmla="*/ 2172078 h 3531106"/>
              <a:gd name="connsiteX9" fmla="*/ 7748845 w 14430803"/>
              <a:gd name="connsiteY9" fmla="*/ 2185078 h 3531106"/>
              <a:gd name="connsiteX10" fmla="*/ 5652742 w 14430803"/>
              <a:gd name="connsiteY10" fmla="*/ 2548105 h 3531106"/>
              <a:gd name="connsiteX11" fmla="*/ 5679406 w 14430803"/>
              <a:gd name="connsiteY11" fmla="*/ 2175343 h 3531106"/>
              <a:gd name="connsiteX12" fmla="*/ 3911218 w 14430803"/>
              <a:gd name="connsiteY12" fmla="*/ 2172078 h 3531106"/>
              <a:gd name="connsiteX13" fmla="*/ 0 w 14430803"/>
              <a:gd name="connsiteY13" fmla="*/ 3531106 h 3531106"/>
              <a:gd name="connsiteX14" fmla="*/ 3911218 w 14430803"/>
              <a:gd name="connsiteY14" fmla="*/ 1267046 h 3531106"/>
              <a:gd name="connsiteX15" fmla="*/ 3911218 w 14430803"/>
              <a:gd name="connsiteY15" fmla="*/ 1267046 h 3531106"/>
              <a:gd name="connsiteX16" fmla="*/ 3911218 w 14430803"/>
              <a:gd name="connsiteY16" fmla="*/ 0 h 3531106"/>
              <a:gd name="connsiteX0" fmla="*/ 4698467 w 15218052"/>
              <a:gd name="connsiteY0" fmla="*/ 0 h 3355104"/>
              <a:gd name="connsiteX1" fmla="*/ 6451731 w 15218052"/>
              <a:gd name="connsiteY1" fmla="*/ 0 h 3355104"/>
              <a:gd name="connsiteX2" fmla="*/ 6451731 w 15218052"/>
              <a:gd name="connsiteY2" fmla="*/ 0 h 3355104"/>
              <a:gd name="connsiteX3" fmla="*/ 9081627 w 15218052"/>
              <a:gd name="connsiteY3" fmla="*/ 0 h 3355104"/>
              <a:gd name="connsiteX4" fmla="*/ 15218052 w 15218052"/>
              <a:gd name="connsiteY4" fmla="*/ 0 h 3355104"/>
              <a:gd name="connsiteX5" fmla="*/ 15218052 w 15218052"/>
              <a:gd name="connsiteY5" fmla="*/ 1267046 h 3355104"/>
              <a:gd name="connsiteX6" fmla="*/ 15218052 w 15218052"/>
              <a:gd name="connsiteY6" fmla="*/ 1267046 h 3355104"/>
              <a:gd name="connsiteX7" fmla="*/ 15218052 w 15218052"/>
              <a:gd name="connsiteY7" fmla="*/ 1810065 h 3355104"/>
              <a:gd name="connsiteX8" fmla="*/ 15218052 w 15218052"/>
              <a:gd name="connsiteY8" fmla="*/ 2172078 h 3355104"/>
              <a:gd name="connsiteX9" fmla="*/ 8536094 w 15218052"/>
              <a:gd name="connsiteY9" fmla="*/ 2185078 h 3355104"/>
              <a:gd name="connsiteX10" fmla="*/ 6439991 w 15218052"/>
              <a:gd name="connsiteY10" fmla="*/ 2548105 h 3355104"/>
              <a:gd name="connsiteX11" fmla="*/ 6466655 w 15218052"/>
              <a:gd name="connsiteY11" fmla="*/ 2175343 h 3355104"/>
              <a:gd name="connsiteX12" fmla="*/ 4698467 w 15218052"/>
              <a:gd name="connsiteY12" fmla="*/ 2172078 h 3355104"/>
              <a:gd name="connsiteX13" fmla="*/ -2 w 15218052"/>
              <a:gd name="connsiteY13" fmla="*/ 3355104 h 3355104"/>
              <a:gd name="connsiteX14" fmla="*/ 4698467 w 15218052"/>
              <a:gd name="connsiteY14" fmla="*/ 1267046 h 3355104"/>
              <a:gd name="connsiteX15" fmla="*/ 4698467 w 15218052"/>
              <a:gd name="connsiteY15" fmla="*/ 1267046 h 3355104"/>
              <a:gd name="connsiteX16" fmla="*/ 4698467 w 15218052"/>
              <a:gd name="connsiteY16" fmla="*/ 0 h 3355104"/>
              <a:gd name="connsiteX0" fmla="*/ 4698470 w 15218055"/>
              <a:gd name="connsiteY0" fmla="*/ 0 h 3355104"/>
              <a:gd name="connsiteX1" fmla="*/ 6451734 w 15218055"/>
              <a:gd name="connsiteY1" fmla="*/ 0 h 3355104"/>
              <a:gd name="connsiteX2" fmla="*/ 6451734 w 15218055"/>
              <a:gd name="connsiteY2" fmla="*/ 0 h 3355104"/>
              <a:gd name="connsiteX3" fmla="*/ 9081630 w 15218055"/>
              <a:gd name="connsiteY3" fmla="*/ 0 h 3355104"/>
              <a:gd name="connsiteX4" fmla="*/ 15218055 w 15218055"/>
              <a:gd name="connsiteY4" fmla="*/ 0 h 3355104"/>
              <a:gd name="connsiteX5" fmla="*/ 15218055 w 15218055"/>
              <a:gd name="connsiteY5" fmla="*/ 1267046 h 3355104"/>
              <a:gd name="connsiteX6" fmla="*/ 15218055 w 15218055"/>
              <a:gd name="connsiteY6" fmla="*/ 1267046 h 3355104"/>
              <a:gd name="connsiteX7" fmla="*/ 15218055 w 15218055"/>
              <a:gd name="connsiteY7" fmla="*/ 1810065 h 3355104"/>
              <a:gd name="connsiteX8" fmla="*/ 15218055 w 15218055"/>
              <a:gd name="connsiteY8" fmla="*/ 2172078 h 3355104"/>
              <a:gd name="connsiteX9" fmla="*/ 8536097 w 15218055"/>
              <a:gd name="connsiteY9" fmla="*/ 2185078 h 3355104"/>
              <a:gd name="connsiteX10" fmla="*/ 6439994 w 15218055"/>
              <a:gd name="connsiteY10" fmla="*/ 2548105 h 3355104"/>
              <a:gd name="connsiteX11" fmla="*/ 6466658 w 15218055"/>
              <a:gd name="connsiteY11" fmla="*/ 2175343 h 3355104"/>
              <a:gd name="connsiteX12" fmla="*/ 4698470 w 15218055"/>
              <a:gd name="connsiteY12" fmla="*/ 2172078 h 3355104"/>
              <a:gd name="connsiteX13" fmla="*/ 1 w 15218055"/>
              <a:gd name="connsiteY13" fmla="*/ 3355104 h 3355104"/>
              <a:gd name="connsiteX14" fmla="*/ 4698470 w 15218055"/>
              <a:gd name="connsiteY14" fmla="*/ 1267046 h 3355104"/>
              <a:gd name="connsiteX15" fmla="*/ 4698470 w 15218055"/>
              <a:gd name="connsiteY15" fmla="*/ 1267046 h 3355104"/>
              <a:gd name="connsiteX16" fmla="*/ 4698470 w 15218055"/>
              <a:gd name="connsiteY16" fmla="*/ 0 h 3355104"/>
              <a:gd name="connsiteX0" fmla="*/ 4698470 w 15218055"/>
              <a:gd name="connsiteY0" fmla="*/ 0 h 3355104"/>
              <a:gd name="connsiteX1" fmla="*/ 6451734 w 15218055"/>
              <a:gd name="connsiteY1" fmla="*/ 0 h 3355104"/>
              <a:gd name="connsiteX2" fmla="*/ 6451734 w 15218055"/>
              <a:gd name="connsiteY2" fmla="*/ 0 h 3355104"/>
              <a:gd name="connsiteX3" fmla="*/ 9081630 w 15218055"/>
              <a:gd name="connsiteY3" fmla="*/ 0 h 3355104"/>
              <a:gd name="connsiteX4" fmla="*/ 15218055 w 15218055"/>
              <a:gd name="connsiteY4" fmla="*/ 0 h 3355104"/>
              <a:gd name="connsiteX5" fmla="*/ 15218055 w 15218055"/>
              <a:gd name="connsiteY5" fmla="*/ 1267046 h 3355104"/>
              <a:gd name="connsiteX6" fmla="*/ 15218055 w 15218055"/>
              <a:gd name="connsiteY6" fmla="*/ 1267046 h 3355104"/>
              <a:gd name="connsiteX7" fmla="*/ 15218055 w 15218055"/>
              <a:gd name="connsiteY7" fmla="*/ 1810065 h 3355104"/>
              <a:gd name="connsiteX8" fmla="*/ 15218055 w 15218055"/>
              <a:gd name="connsiteY8" fmla="*/ 2172078 h 3355104"/>
              <a:gd name="connsiteX9" fmla="*/ 8536097 w 15218055"/>
              <a:gd name="connsiteY9" fmla="*/ 2185078 h 3355104"/>
              <a:gd name="connsiteX10" fmla="*/ 6439994 w 15218055"/>
              <a:gd name="connsiteY10" fmla="*/ 2548105 h 3355104"/>
              <a:gd name="connsiteX11" fmla="*/ 6466658 w 15218055"/>
              <a:gd name="connsiteY11" fmla="*/ 2175343 h 3355104"/>
              <a:gd name="connsiteX12" fmla="*/ 4698470 w 15218055"/>
              <a:gd name="connsiteY12" fmla="*/ 2172078 h 3355104"/>
              <a:gd name="connsiteX13" fmla="*/ 1 w 15218055"/>
              <a:gd name="connsiteY13" fmla="*/ 3355104 h 3355104"/>
              <a:gd name="connsiteX14" fmla="*/ 4698470 w 15218055"/>
              <a:gd name="connsiteY14" fmla="*/ 1267046 h 3355104"/>
              <a:gd name="connsiteX15" fmla="*/ 1982104 w 15218055"/>
              <a:gd name="connsiteY15" fmla="*/ 1273350 h 3355104"/>
              <a:gd name="connsiteX16" fmla="*/ 4698470 w 15218055"/>
              <a:gd name="connsiteY16" fmla="*/ 0 h 3355104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4698470 w 15218055"/>
              <a:gd name="connsiteY14" fmla="*/ 1273350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4670248 w 15218055"/>
              <a:gd name="connsiteY10" fmla="*/ 2806586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18055" h="3361408">
                <a:moveTo>
                  <a:pt x="1940947" y="0"/>
                </a:moveTo>
                <a:lnTo>
                  <a:pt x="6451734" y="6304"/>
                </a:lnTo>
                <a:lnTo>
                  <a:pt x="6451734" y="6304"/>
                </a:lnTo>
                <a:lnTo>
                  <a:pt x="9081630" y="6304"/>
                </a:lnTo>
                <a:lnTo>
                  <a:pt x="15218055" y="6304"/>
                </a:lnTo>
                <a:lnTo>
                  <a:pt x="15218055" y="1273350"/>
                </a:lnTo>
                <a:lnTo>
                  <a:pt x="15218055" y="1273350"/>
                </a:lnTo>
                <a:lnTo>
                  <a:pt x="15218055" y="1816369"/>
                </a:lnTo>
                <a:lnTo>
                  <a:pt x="15218055" y="2178382"/>
                </a:lnTo>
                <a:lnTo>
                  <a:pt x="8536097" y="2191382"/>
                </a:lnTo>
                <a:lnTo>
                  <a:pt x="4670248" y="2806586"/>
                </a:lnTo>
                <a:lnTo>
                  <a:pt x="6466658" y="2181647"/>
                </a:lnTo>
                <a:lnTo>
                  <a:pt x="4698470" y="2178382"/>
                </a:lnTo>
                <a:lnTo>
                  <a:pt x="1" y="3361408"/>
                </a:lnTo>
                <a:cubicBezTo>
                  <a:pt x="1566157" y="2665389"/>
                  <a:pt x="1486047" y="2593507"/>
                  <a:pt x="1940955" y="2193791"/>
                </a:cubicBezTo>
                <a:lnTo>
                  <a:pt x="1982104" y="1279654"/>
                </a:lnTo>
                <a:lnTo>
                  <a:pt x="1940947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CE482B-9984-FE49-8F22-8F7654CF6768}"/>
              </a:ext>
            </a:extLst>
          </p:cNvPr>
          <p:cNvSpPr txBox="1"/>
          <p:nvPr/>
        </p:nvSpPr>
        <p:spPr>
          <a:xfrm flipH="1">
            <a:off x="1244433" y="2617074"/>
            <a:ext cx="97694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Every 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8E9F02-760C-9647-BF8E-EB6CA0729522}"/>
              </a:ext>
            </a:extLst>
          </p:cNvPr>
          <p:cNvSpPr/>
          <p:nvPr/>
        </p:nvSpPr>
        <p:spPr>
          <a:xfrm>
            <a:off x="2142487" y="2693393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C50361-098F-E94C-9FAF-99EA1F4C0C3B}"/>
              </a:ext>
            </a:extLst>
          </p:cNvPr>
          <p:cNvSpPr txBox="1"/>
          <p:nvPr/>
        </p:nvSpPr>
        <p:spPr>
          <a:xfrm flipH="1">
            <a:off x="2891767" y="2617074"/>
            <a:ext cx="20374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, except for </a:t>
            </a:r>
            <a:endParaRPr lang="en-US" sz="2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653423-F1BF-164A-B26F-5975C0E97464}"/>
              </a:ext>
            </a:extLst>
          </p:cNvPr>
          <p:cNvSpPr txBox="1"/>
          <p:nvPr/>
        </p:nvSpPr>
        <p:spPr>
          <a:xfrm flipH="1">
            <a:off x="1239424" y="3071915"/>
            <a:ext cx="4079691" cy="3118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the input layer’s, is called an </a:t>
            </a:r>
            <a:r>
              <a:rPr lang="en-US" sz="2000" b="1" dirty="0">
                <a:latin typeface="Avenir Next" panose="020B0503020202020204" pitchFamily="34" charset="0"/>
              </a:rPr>
              <a:t>activation function.</a:t>
            </a:r>
          </a:p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Thus, neural nets can be viewed as being a fully-connected set of logistic regressions, oftentimes stacked (multiple hidden layers)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070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2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/>
              <p:nvPr/>
            </p:nvSpPr>
            <p:spPr>
              <a:xfrm>
                <a:off x="68546" y="545724"/>
                <a:ext cx="5110669" cy="5017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Given some data such that each row corresponds to a distinct </a:t>
                </a:r>
                <a:r>
                  <a:rPr lang="en-US" sz="2400" dirty="0" err="1">
                    <a:latin typeface="Avenir Next" panose="020B0503020202020204" pitchFamily="34" charset="0"/>
                  </a:rPr>
                  <a:t>i.i.d</a:t>
                </a:r>
                <a:r>
                  <a:rPr lang="en-US" sz="2400" dirty="0">
                    <a:latin typeface="Avenir Next" panose="020B0503020202020204" pitchFamily="34" charset="0"/>
                  </a:rPr>
                  <a:t>. observation</a:t>
                </a: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You may be interested in a particular column (e.g.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Temp</a:t>
                </a:r>
                <a:r>
                  <a:rPr lang="en-US" sz="2400" dirty="0">
                    <a:latin typeface="Avenir Next" panose="020B0503020202020204" pitchFamily="34" charset="0"/>
                  </a:rPr>
                  <a:t>)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Let’s divide our data and learn how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X</a:t>
                </a:r>
                <a:r>
                  <a:rPr lang="en-US" sz="2400" dirty="0">
                    <a:latin typeface="Avenir Next" panose="020B0503020202020204" pitchFamily="34" charset="0"/>
                  </a:rPr>
                  <a:t> is related to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Y</a:t>
                </a: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Assert that: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Want a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that is:</a:t>
                </a:r>
              </a:p>
              <a:p>
                <a:pPr marL="800100" lvl="1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</a:rPr>
                  <a:t>Supervised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6" y="545724"/>
                <a:ext cx="5110669" cy="5017079"/>
              </a:xfrm>
              <a:prstGeom prst="rect">
                <a:avLst/>
              </a:prstGeom>
              <a:blipFill>
                <a:blip r:embed="rId3"/>
                <a:stretch>
                  <a:fillRect l="-990" t="-1010" b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E53BE38-95B9-8D4F-B56D-4ADF599AFE4A}"/>
              </a:ext>
            </a:extLst>
          </p:cNvPr>
          <p:cNvSpPr/>
          <p:nvPr/>
        </p:nvSpPr>
        <p:spPr>
          <a:xfrm>
            <a:off x="75370" y="226671"/>
            <a:ext cx="5110669" cy="612718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A4344D-F1C0-574D-9E55-6EF6E18C3F0F}"/>
              </a:ext>
            </a:extLst>
          </p:cNvPr>
          <p:cNvSpPr/>
          <p:nvPr/>
        </p:nvSpPr>
        <p:spPr>
          <a:xfrm>
            <a:off x="79600" y="5012999"/>
            <a:ext cx="2563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400A40-8F4A-724C-A1F4-A34735EC7033}"/>
              </a:ext>
            </a:extLst>
          </p:cNvPr>
          <p:cNvSpPr/>
          <p:nvPr/>
        </p:nvSpPr>
        <p:spPr>
          <a:xfrm>
            <a:off x="838142" y="4980942"/>
            <a:ext cx="1758549" cy="457200"/>
          </a:xfrm>
          <a:prstGeom prst="rect">
            <a:avLst/>
          </a:prstGeom>
          <a:solidFill>
            <a:srgbClr val="C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814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116801-C8D5-674C-964A-045F88944343}"/>
              </a:ext>
            </a:extLst>
          </p:cNvPr>
          <p:cNvSpPr/>
          <p:nvPr/>
        </p:nvSpPr>
        <p:spPr>
          <a:xfrm>
            <a:off x="456436" y="1337892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9B23009-ABCE-3547-81C4-0DF3F5E9E10D}"/>
              </a:ext>
            </a:extLst>
          </p:cNvPr>
          <p:cNvSpPr/>
          <p:nvPr/>
        </p:nvSpPr>
        <p:spPr>
          <a:xfrm>
            <a:off x="217237" y="1631713"/>
            <a:ext cx="165100" cy="155261"/>
          </a:xfrm>
          <a:prstGeom prst="ellipse">
            <a:avLst/>
          </a:prstGeom>
          <a:solidFill>
            <a:srgbClr val="B9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FB80D5-27F7-D442-95FC-1AE0E93845B4}"/>
              </a:ext>
            </a:extLst>
          </p:cNvPr>
          <p:cNvSpPr/>
          <p:nvPr/>
        </p:nvSpPr>
        <p:spPr>
          <a:xfrm>
            <a:off x="1400618" y="1491779"/>
            <a:ext cx="5035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dirty="0">
                <a:latin typeface="Avenir Next" panose="020B0503020202020204" pitchFamily="34" charset="0"/>
              </a:rPr>
              <a:t>How do we train a neural network?</a:t>
            </a:r>
          </a:p>
        </p:txBody>
      </p:sp>
    </p:spTree>
    <p:extLst>
      <p:ext uri="{BB962C8B-B14F-4D97-AF65-F5344CB8AC3E}">
        <p14:creationId xmlns:p14="http://schemas.microsoft.com/office/powerpoint/2010/main" val="4360125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116801-C8D5-674C-964A-045F88944343}"/>
              </a:ext>
            </a:extLst>
          </p:cNvPr>
          <p:cNvSpPr/>
          <p:nvPr/>
        </p:nvSpPr>
        <p:spPr>
          <a:xfrm>
            <a:off x="456436" y="1337892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9B23009-ABCE-3547-81C4-0DF3F5E9E10D}"/>
              </a:ext>
            </a:extLst>
          </p:cNvPr>
          <p:cNvSpPr/>
          <p:nvPr/>
        </p:nvSpPr>
        <p:spPr>
          <a:xfrm>
            <a:off x="217237" y="1631713"/>
            <a:ext cx="165100" cy="155261"/>
          </a:xfrm>
          <a:prstGeom prst="ellipse">
            <a:avLst/>
          </a:prstGeom>
          <a:solidFill>
            <a:srgbClr val="B9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FB80D5-27F7-D442-95FC-1AE0E93845B4}"/>
              </a:ext>
            </a:extLst>
          </p:cNvPr>
          <p:cNvSpPr/>
          <p:nvPr/>
        </p:nvSpPr>
        <p:spPr>
          <a:xfrm>
            <a:off x="1400618" y="1491779"/>
            <a:ext cx="5035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dirty="0">
                <a:latin typeface="Avenir Next" panose="020B0503020202020204" pitchFamily="34" charset="0"/>
              </a:rPr>
              <a:t>How do we train a neural network?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96A54D6-9688-9641-9C15-FF9545EF4ED0}"/>
              </a:ext>
            </a:extLst>
          </p:cNvPr>
          <p:cNvSpPr/>
          <p:nvPr/>
        </p:nvSpPr>
        <p:spPr>
          <a:xfrm>
            <a:off x="443008" y="2453243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BDB42A-C327-DA46-984D-DAD354549EC4}"/>
              </a:ext>
            </a:extLst>
          </p:cNvPr>
          <p:cNvSpPr/>
          <p:nvPr/>
        </p:nvSpPr>
        <p:spPr>
          <a:xfrm>
            <a:off x="1400618" y="2541234"/>
            <a:ext cx="47501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dirty="0">
                <a:latin typeface="Avenir Next" panose="020B0503020202020204" pitchFamily="34" charset="0"/>
              </a:rPr>
              <a:t>First, specify a </a:t>
            </a:r>
            <a:r>
              <a:rPr lang="en-US" sz="2400" b="1" dirty="0">
                <a:latin typeface="Avenir Next" panose="020B0503020202020204" pitchFamily="34" charset="0"/>
              </a:rPr>
              <a:t>cost function</a:t>
            </a:r>
            <a:r>
              <a:rPr lang="en-US" sz="2400" dirty="0">
                <a:latin typeface="Avenir Next" panose="020B0503020202020204" pitchFamily="34" charset="0"/>
              </a:rPr>
              <a:t> and an </a:t>
            </a:r>
            <a:r>
              <a:rPr lang="en-US" sz="2400" b="1" dirty="0">
                <a:latin typeface="Avenir Next" panose="020B0503020202020204" pitchFamily="34" charset="0"/>
              </a:rPr>
              <a:t>optimization algorithm</a:t>
            </a:r>
            <a:r>
              <a:rPr lang="en-US" sz="2400" dirty="0">
                <a:latin typeface="Avenir Next" panose="020B0503020202020204" pitchFamily="34" charset="0"/>
              </a:rPr>
              <a:t>, just like we did for our other supervised, parametric models</a:t>
            </a:r>
          </a:p>
        </p:txBody>
      </p:sp>
    </p:spTree>
    <p:extLst>
      <p:ext uri="{BB962C8B-B14F-4D97-AF65-F5344CB8AC3E}">
        <p14:creationId xmlns:p14="http://schemas.microsoft.com/office/powerpoint/2010/main" val="35488055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37FFF3B-ED6B-8841-A3FE-ABC5DDE2E100}"/>
                  </a:ext>
                </a:extLst>
              </p:cNvPr>
              <p:cNvSpPr txBox="1"/>
              <p:nvPr/>
            </p:nvSpPr>
            <p:spPr>
              <a:xfrm>
                <a:off x="301349" y="1948640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=−[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(1−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)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37FFF3B-ED6B-8841-A3FE-ABC5DDE2E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49" y="1948640"/>
                <a:ext cx="5862984" cy="461665"/>
              </a:xfrm>
              <a:prstGeom prst="rect">
                <a:avLst/>
              </a:prstGeom>
              <a:blipFill>
                <a:blip r:embed="rId19"/>
                <a:stretch>
                  <a:fillRect t="-263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D62822BA-9B74-764C-ADBE-C6DAE7D6DB9D}"/>
              </a:ext>
            </a:extLst>
          </p:cNvPr>
          <p:cNvSpPr txBox="1"/>
          <p:nvPr/>
        </p:nvSpPr>
        <p:spPr>
          <a:xfrm>
            <a:off x="270933" y="1562007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21D83C-FD97-9F44-8A7B-28FD313609C5}"/>
                  </a:ext>
                </a:extLst>
              </p:cNvPr>
              <p:cNvSpPr txBox="1"/>
              <p:nvPr/>
            </p:nvSpPr>
            <p:spPr>
              <a:xfrm>
                <a:off x="388317" y="3956716"/>
                <a:ext cx="34606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via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21D83C-FD97-9F44-8A7B-28FD31360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17" y="3956716"/>
                <a:ext cx="3460655" cy="830997"/>
              </a:xfrm>
              <a:prstGeom prst="rect">
                <a:avLst/>
              </a:prstGeom>
              <a:blipFill>
                <a:blip r:embed="rId20"/>
                <a:stretch>
                  <a:fillRect l="-2564" t="-615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ight Brace 48">
            <a:extLst>
              <a:ext uri="{FF2B5EF4-FFF2-40B4-BE49-F238E27FC236}">
                <a16:creationId xmlns:a16="http://schemas.microsoft.com/office/drawing/2014/main" id="{B122075B-5E62-354C-B952-502FD7EE9B8F}"/>
              </a:ext>
            </a:extLst>
          </p:cNvPr>
          <p:cNvSpPr/>
          <p:nvPr/>
        </p:nvSpPr>
        <p:spPr>
          <a:xfrm rot="5400000">
            <a:off x="3452333" y="683440"/>
            <a:ext cx="479884" cy="389504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D73A53-9C3D-7F47-B4BB-0171C2FD8B19}"/>
              </a:ext>
            </a:extLst>
          </p:cNvPr>
          <p:cNvSpPr txBox="1"/>
          <p:nvPr/>
        </p:nvSpPr>
        <p:spPr>
          <a:xfrm>
            <a:off x="1645225" y="2950309"/>
            <a:ext cx="350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“Cross-Entropy” aka “Log loss”</a:t>
            </a:r>
          </a:p>
        </p:txBody>
      </p:sp>
    </p:spTree>
    <p:extLst>
      <p:ext uri="{BB962C8B-B14F-4D97-AF65-F5344CB8AC3E}">
        <p14:creationId xmlns:p14="http://schemas.microsoft.com/office/powerpoint/2010/main" val="40448779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9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4EEEA4F-DEA1-FD45-A0DE-86000A3A5896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4EEEA4F-DEA1-FD45-A0DE-86000A3A5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20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7001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3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3059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3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370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3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3572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3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3059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3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3572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9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blipFill>
                <a:blip r:embed="rId20"/>
                <a:stretch>
                  <a:fillRect l="-1330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68090" y="1965049"/>
            <a:ext cx="5791279" cy="3025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76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12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13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1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7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8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9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blipFill>
                <a:blip r:embed="rId20"/>
                <a:stretch>
                  <a:fillRect l="-1330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68090" y="1965049"/>
            <a:ext cx="5791279" cy="3025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454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3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5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10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11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3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4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5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6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blipFill>
                <a:blip r:embed="rId17"/>
                <a:stretch>
                  <a:fillRect l="-1330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68090" y="3258740"/>
            <a:ext cx="5791279" cy="1731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48115" y="1077642"/>
            <a:ext cx="5791279" cy="403777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6216046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3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4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blipFill>
                <a:blip r:embed="rId15"/>
                <a:stretch>
                  <a:fillRect l="-1330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68090" y="3644900"/>
            <a:ext cx="5791279" cy="13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48115" y="1077642"/>
            <a:ext cx="5791279" cy="167959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0369601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blipFill>
                <a:blip r:embed="rId14"/>
                <a:stretch>
                  <a:fillRect l="-1330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68090" y="3644900"/>
            <a:ext cx="5791279" cy="13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35179" y="975918"/>
            <a:ext cx="5791279" cy="13262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2129675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4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003641"/>
            <a:ext cx="5791279" cy="154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35179" y="1803326"/>
            <a:ext cx="6101221" cy="39608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=−[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(1−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)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5"/>
                <a:stretch>
                  <a:fillRect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888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2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68546" y="545724"/>
            <a:ext cx="5110669" cy="496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 (e.g.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divide our data and learn how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is related to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Assert that: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Want a model that is: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11B5F0-C4C7-9242-B4C7-4082E371D17C}"/>
              </a:ext>
            </a:extLst>
          </p:cNvPr>
          <p:cNvSpPr/>
          <p:nvPr/>
        </p:nvSpPr>
        <p:spPr>
          <a:xfrm>
            <a:off x="102185" y="126281"/>
            <a:ext cx="5110669" cy="612718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400A40-8F4A-724C-A1F4-A34735EC7033}"/>
              </a:ext>
            </a:extLst>
          </p:cNvPr>
          <p:cNvSpPr/>
          <p:nvPr/>
        </p:nvSpPr>
        <p:spPr>
          <a:xfrm>
            <a:off x="861987" y="4995747"/>
            <a:ext cx="1758549" cy="457200"/>
          </a:xfrm>
          <a:prstGeom prst="rect">
            <a:avLst/>
          </a:prstGeom>
          <a:solidFill>
            <a:srgbClr val="C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A4344D-F1C0-574D-9E55-6EF6E18C3F0F}"/>
              </a:ext>
            </a:extLst>
          </p:cNvPr>
          <p:cNvSpPr/>
          <p:nvPr/>
        </p:nvSpPr>
        <p:spPr>
          <a:xfrm>
            <a:off x="71669" y="5008009"/>
            <a:ext cx="2563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AC093D-8460-8241-98DE-46BA48C9B42A}"/>
              </a:ext>
            </a:extLst>
          </p:cNvPr>
          <p:cNvSpPr/>
          <p:nvPr/>
        </p:nvSpPr>
        <p:spPr>
          <a:xfrm>
            <a:off x="9655384" y="641982"/>
            <a:ext cx="2152185" cy="6052659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 w="1174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A382DCD-8700-E642-8F7A-0695EB0DB47D}"/>
              </a:ext>
            </a:extLst>
          </p:cNvPr>
          <p:cNvSpPr/>
          <p:nvPr/>
        </p:nvSpPr>
        <p:spPr>
          <a:xfrm>
            <a:off x="381763" y="412595"/>
            <a:ext cx="6074844" cy="4277909"/>
          </a:xfrm>
          <a:prstGeom prst="rect">
            <a:avLst/>
          </a:pr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995FBA-21AD-E24C-9BF3-E2ED10FA4E17}"/>
              </a:ext>
            </a:extLst>
          </p:cNvPr>
          <p:cNvSpPr txBox="1"/>
          <p:nvPr/>
        </p:nvSpPr>
        <p:spPr>
          <a:xfrm>
            <a:off x="624139" y="500868"/>
            <a:ext cx="5840598" cy="4172937"/>
          </a:xfrm>
          <a:prstGeom prst="rect">
            <a:avLst/>
          </a:prstGeom>
          <a:noFill/>
          <a:ln w="1016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Def: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b="1" u="sng" dirty="0">
                <a:latin typeface="Avenir Next" panose="020B0503020202020204" pitchFamily="34" charset="0"/>
              </a:rPr>
              <a:t>Supervised</a:t>
            </a:r>
            <a:r>
              <a:rPr lang="en-US" sz="2800" dirty="0">
                <a:latin typeface="Avenir Next" panose="020B0503020202020204" pitchFamily="34" charset="0"/>
              </a:rPr>
              <a:t> models use target data,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r>
              <a:rPr lang="en-US" sz="2800" dirty="0">
                <a:latin typeface="Avenir Next" panose="020B0503020202020204" pitchFamily="34" charset="0"/>
              </a:rPr>
              <a:t>,  to provide feedback so that your model can learn the relationship between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800" dirty="0">
                <a:latin typeface="Avenir Next" panose="020B0503020202020204" pitchFamily="34" charset="0"/>
              </a:rPr>
              <a:t> and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r>
              <a:rPr lang="en-US" sz="2800" dirty="0">
                <a:latin typeface="Avenir Next" panose="020B0503020202020204" pitchFamily="34" charset="0"/>
              </a:rPr>
              <a:t>. 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dirty="0">
                <a:latin typeface="Avenir Next" panose="020B0503020202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4CA713-6595-9F4B-A6CA-6C58955098D8}"/>
                  </a:ext>
                </a:extLst>
              </p:cNvPr>
              <p:cNvSpPr txBox="1"/>
              <p:nvPr/>
            </p:nvSpPr>
            <p:spPr>
              <a:xfrm>
                <a:off x="2128933" y="4015255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4CA713-6595-9F4B-A6CA-6C5895509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933" y="4015255"/>
                <a:ext cx="2263140" cy="430887"/>
              </a:xfrm>
              <a:prstGeom prst="rect">
                <a:avLst/>
              </a:prstGeom>
              <a:blipFill>
                <a:blip r:embed="rId3"/>
                <a:stretch>
                  <a:fillRect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3318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4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003641"/>
            <a:ext cx="5791279" cy="154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42667" y="1803326"/>
            <a:ext cx="6106433" cy="39608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=−[0+ (1−0)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(1−0.4)]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2746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4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003641"/>
            <a:ext cx="5791279" cy="154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35179" y="1803326"/>
            <a:ext cx="6126621" cy="39608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=−[0+ (1−0)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(0.6)]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76270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4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003641"/>
            <a:ext cx="5791279" cy="154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35179" y="1803326"/>
            <a:ext cx="6126621" cy="39608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=−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(0.6)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5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5832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4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003641"/>
            <a:ext cx="5791279" cy="154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35179" y="1803326"/>
            <a:ext cx="6126621" cy="39608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=0.22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1907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4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574254"/>
            <a:ext cx="5791279" cy="1039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640505" y="1776508"/>
            <a:ext cx="6126621" cy="39608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=0.22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Down Arrow 48">
            <a:extLst>
              <a:ext uri="{FF2B5EF4-FFF2-40B4-BE49-F238E27FC236}">
                <a16:creationId xmlns:a16="http://schemas.microsoft.com/office/drawing/2014/main" id="{0347D17D-4019-C842-A927-B2D47C0C2464}"/>
              </a:ext>
            </a:extLst>
          </p:cNvPr>
          <p:cNvSpPr/>
          <p:nvPr/>
        </p:nvSpPr>
        <p:spPr>
          <a:xfrm rot="2269279">
            <a:off x="7842639" y="1739665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5D67F2B7-B202-AB42-A317-ECAF349CAAE6}"/>
              </a:ext>
            </a:extLst>
          </p:cNvPr>
          <p:cNvSpPr/>
          <p:nvPr/>
        </p:nvSpPr>
        <p:spPr>
          <a:xfrm rot="18967445">
            <a:off x="9193798" y="1714172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572BB0-7D56-EC47-8243-FF8FD8C23917}"/>
                  </a:ext>
                </a:extLst>
              </p:cNvPr>
              <p:cNvSpPr/>
              <p:nvPr/>
            </p:nvSpPr>
            <p:spPr>
              <a:xfrm>
                <a:off x="7492751" y="2000631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572BB0-7D56-EC47-8243-FF8FD8C23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51" y="2000631"/>
                <a:ext cx="538481" cy="4199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DBA92BD-F7DD-2947-AF46-8F099C8910CD}"/>
                  </a:ext>
                </a:extLst>
              </p:cNvPr>
              <p:cNvSpPr/>
              <p:nvPr/>
            </p:nvSpPr>
            <p:spPr>
              <a:xfrm>
                <a:off x="9207034" y="1951277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DBA92BD-F7DD-2947-AF46-8F099C891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034" y="1951277"/>
                <a:ext cx="538481" cy="4199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145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423572" y="2376494"/>
            <a:ext cx="260078" cy="37161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1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2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574254"/>
            <a:ext cx="5791279" cy="1039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=0.22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572BB0-7D56-EC47-8243-FF8FD8C23917}"/>
                  </a:ext>
                </a:extLst>
              </p:cNvPr>
              <p:cNvSpPr/>
              <p:nvPr/>
            </p:nvSpPr>
            <p:spPr>
              <a:xfrm>
                <a:off x="7465802" y="1938892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572BB0-7D56-EC47-8243-FF8FD8C23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802" y="1938892"/>
                <a:ext cx="538481" cy="4199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DBA92BD-F7DD-2947-AF46-8F099C8910CD}"/>
                  </a:ext>
                </a:extLst>
              </p:cNvPr>
              <p:cNvSpPr/>
              <p:nvPr/>
            </p:nvSpPr>
            <p:spPr>
              <a:xfrm>
                <a:off x="9260558" y="1963321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DBA92BD-F7DD-2947-AF46-8F099C891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558" y="1963321"/>
                <a:ext cx="538481" cy="4199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Down Arrow 50">
            <a:extLst>
              <a:ext uri="{FF2B5EF4-FFF2-40B4-BE49-F238E27FC236}">
                <a16:creationId xmlns:a16="http://schemas.microsoft.com/office/drawing/2014/main" id="{4C3AFF91-23B1-574C-AF6B-A63338BCF87D}"/>
              </a:ext>
            </a:extLst>
          </p:cNvPr>
          <p:cNvSpPr/>
          <p:nvPr/>
        </p:nvSpPr>
        <p:spPr>
          <a:xfrm rot="2269279">
            <a:off x="7842639" y="1739665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EF3698CE-C339-D445-B2FB-C103F7CF0D73}"/>
              </a:ext>
            </a:extLst>
          </p:cNvPr>
          <p:cNvSpPr/>
          <p:nvPr/>
        </p:nvSpPr>
        <p:spPr>
          <a:xfrm rot="18967445">
            <a:off x="9193798" y="1714172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691532" y="3353482"/>
            <a:ext cx="6126621" cy="172360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100AC043-D913-F14D-B857-DCD0564D1912}"/>
              </a:ext>
            </a:extLst>
          </p:cNvPr>
          <p:cNvSpPr/>
          <p:nvPr/>
        </p:nvSpPr>
        <p:spPr>
          <a:xfrm rot="1915388">
            <a:off x="6469237" y="3285367"/>
            <a:ext cx="289835" cy="1928744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own Arrow 57">
            <a:extLst>
              <a:ext uri="{FF2B5EF4-FFF2-40B4-BE49-F238E27FC236}">
                <a16:creationId xmlns:a16="http://schemas.microsoft.com/office/drawing/2014/main" id="{F279B0B4-7926-EA4D-9DD9-97FBFC92096C}"/>
              </a:ext>
            </a:extLst>
          </p:cNvPr>
          <p:cNvSpPr/>
          <p:nvPr/>
        </p:nvSpPr>
        <p:spPr>
          <a:xfrm rot="20206944">
            <a:off x="7930058" y="3336761"/>
            <a:ext cx="289835" cy="1928744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>
            <a:extLst>
              <a:ext uri="{FF2B5EF4-FFF2-40B4-BE49-F238E27FC236}">
                <a16:creationId xmlns:a16="http://schemas.microsoft.com/office/drawing/2014/main" id="{B26E736B-0273-F54F-919D-180E5C90B863}"/>
              </a:ext>
            </a:extLst>
          </p:cNvPr>
          <p:cNvSpPr/>
          <p:nvPr/>
        </p:nvSpPr>
        <p:spPr>
          <a:xfrm rot="19675178">
            <a:off x="10847627" y="3355279"/>
            <a:ext cx="289835" cy="1928744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81350E9D-1D36-D848-9046-B5BF7758B7CD}"/>
              </a:ext>
            </a:extLst>
          </p:cNvPr>
          <p:cNvSpPr/>
          <p:nvPr/>
        </p:nvSpPr>
        <p:spPr>
          <a:xfrm rot="2221637">
            <a:off x="9141075" y="3188999"/>
            <a:ext cx="334775" cy="2249980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431970C0-0221-1642-8ED6-63BCC27B89C8}"/>
              </a:ext>
            </a:extLst>
          </p:cNvPr>
          <p:cNvSpPr/>
          <p:nvPr/>
        </p:nvSpPr>
        <p:spPr>
          <a:xfrm rot="17959503">
            <a:off x="9497505" y="2357657"/>
            <a:ext cx="316007" cy="3869804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1D83F47A-3762-154B-A3D6-24978C6E0FD5}"/>
              </a:ext>
            </a:extLst>
          </p:cNvPr>
          <p:cNvSpPr/>
          <p:nvPr/>
        </p:nvSpPr>
        <p:spPr>
          <a:xfrm rot="3654671">
            <a:off x="7795921" y="2487779"/>
            <a:ext cx="363830" cy="3587994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7AD7FB7-B6E0-7F4E-B2A7-E6D810AF7565}"/>
                  </a:ext>
                </a:extLst>
              </p:cNvPr>
              <p:cNvSpPr/>
              <p:nvPr/>
            </p:nvSpPr>
            <p:spPr>
              <a:xfrm>
                <a:off x="10834148" y="3727774"/>
                <a:ext cx="538481" cy="421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7AD7FB7-B6E0-7F4E-B2A7-E6D810AF75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148" y="3727774"/>
                <a:ext cx="538481" cy="42146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07944DF-2F38-AF41-98D4-1DC159FF3067}"/>
                  </a:ext>
                </a:extLst>
              </p:cNvPr>
              <p:cNvSpPr/>
              <p:nvPr/>
            </p:nvSpPr>
            <p:spPr>
              <a:xfrm>
                <a:off x="10020673" y="4185278"/>
                <a:ext cx="538481" cy="421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07944DF-2F38-AF41-98D4-1DC159FF30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673" y="4185278"/>
                <a:ext cx="538481" cy="4214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1C9F43D-EAC5-0E40-8435-2126F647070F}"/>
                  </a:ext>
                </a:extLst>
              </p:cNvPr>
              <p:cNvSpPr/>
              <p:nvPr/>
            </p:nvSpPr>
            <p:spPr>
              <a:xfrm>
                <a:off x="6236725" y="3754836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1C9F43D-EAC5-0E40-8435-2126F6470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725" y="3754836"/>
                <a:ext cx="538481" cy="4199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8FA8BB-7B5F-AD41-97A3-4D4D45F52986}"/>
                  </a:ext>
                </a:extLst>
              </p:cNvPr>
              <p:cNvSpPr/>
              <p:nvPr/>
            </p:nvSpPr>
            <p:spPr>
              <a:xfrm>
                <a:off x="7392335" y="3740925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8FA8BB-7B5F-AD41-97A3-4D4D45F52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335" y="3740925"/>
                <a:ext cx="538481" cy="4199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5AA331D-1B06-E74E-9F21-ED68B3F4DF46}"/>
                  </a:ext>
                </a:extLst>
              </p:cNvPr>
              <p:cNvSpPr/>
              <p:nvPr/>
            </p:nvSpPr>
            <p:spPr>
              <a:xfrm>
                <a:off x="6857094" y="4249739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5AA331D-1B06-E74E-9F21-ED68B3F4D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094" y="4249739"/>
                <a:ext cx="538481" cy="4199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6EB8DEE-F29C-B94F-9B24-0D4A3A4BB804}"/>
                  </a:ext>
                </a:extLst>
              </p:cNvPr>
              <p:cNvSpPr/>
              <p:nvPr/>
            </p:nvSpPr>
            <p:spPr>
              <a:xfrm>
                <a:off x="8599924" y="4297856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6EB8DEE-F29C-B94F-9B24-0D4A3A4BB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924" y="4297856"/>
                <a:ext cx="538481" cy="419987"/>
              </a:xfrm>
              <a:prstGeom prst="rect">
                <a:avLst/>
              </a:prstGeom>
              <a:blipFill>
                <a:blip r:embed="rId21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1702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703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5487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21911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8494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21911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2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3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521502" y="5943600"/>
            <a:ext cx="5791279" cy="763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21911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=0.22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4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 150">
            <a:extLst>
              <a:ext uri="{FF2B5EF4-FFF2-40B4-BE49-F238E27FC236}">
                <a16:creationId xmlns:a16="http://schemas.microsoft.com/office/drawing/2014/main" id="{88CE83D6-1217-BE42-9B68-5BFAEE867BC8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BCD92C2-0764-C14F-8BB7-B61B520C2FB7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BCD92C2-0764-C14F-8BB7-B61B520C2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Down Arrow 152">
            <a:extLst>
              <a:ext uri="{FF2B5EF4-FFF2-40B4-BE49-F238E27FC236}">
                <a16:creationId xmlns:a16="http://schemas.microsoft.com/office/drawing/2014/main" id="{F03D09E4-1F37-FC4B-B670-D0D9E8930285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8683A85-1F03-F04D-8F3A-09C9A22EE8A1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8683A85-1F03-F04D-8F3A-09C9A22EE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31414BC-0839-4949-87EC-3A5B5017A4C5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31414BC-0839-4949-87EC-3A5B5017A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1A441DD-9DC2-2C4D-9473-661D740CC951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1A441DD-9DC2-2C4D-9473-661D740CC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Down Arrow 156">
            <a:extLst>
              <a:ext uri="{FF2B5EF4-FFF2-40B4-BE49-F238E27FC236}">
                <a16:creationId xmlns:a16="http://schemas.microsoft.com/office/drawing/2014/main" id="{6B392597-CC28-1B48-85AC-6AD4AF2E66C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DB4514E5-6DAF-C64A-91DB-C68E4C8E4ED9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F09122A1-09B8-B848-930B-9E1E1D4CFC90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F09122A1-09B8-B848-930B-9E1E1D4CF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5748AE6-CC9A-CB4C-80DC-5C2B9332DBEC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5748AE6-CC9A-CB4C-80DC-5C2B9332D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Down Arrow 160">
            <a:extLst>
              <a:ext uri="{FF2B5EF4-FFF2-40B4-BE49-F238E27FC236}">
                <a16:creationId xmlns:a16="http://schemas.microsoft.com/office/drawing/2014/main" id="{A17993B7-9F2B-1642-810C-BB809E433AC7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Down Arrow 161">
            <a:extLst>
              <a:ext uri="{FF2B5EF4-FFF2-40B4-BE49-F238E27FC236}">
                <a16:creationId xmlns:a16="http://schemas.microsoft.com/office/drawing/2014/main" id="{2D630404-0B5C-CC45-B786-66E3167608D8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5B8ED40-F778-434C-8942-C6C9FA3FF1A9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5B8ED40-F778-434C-8942-C6C9FA3FF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Down Arrow 163">
            <a:extLst>
              <a:ext uri="{FF2B5EF4-FFF2-40B4-BE49-F238E27FC236}">
                <a16:creationId xmlns:a16="http://schemas.microsoft.com/office/drawing/2014/main" id="{AFCE6727-A774-E443-BBB5-545522A86BB6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C763943B-D94D-EE47-A840-21DB04536372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C763943B-D94D-EE47-A840-21DB04536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12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Down Arrow 165">
            <a:extLst>
              <a:ext uri="{FF2B5EF4-FFF2-40B4-BE49-F238E27FC236}">
                <a16:creationId xmlns:a16="http://schemas.microsoft.com/office/drawing/2014/main" id="{4EBE0448-4EF7-694F-86D1-4AC658879ED9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93A8F6B-DD63-BF44-95C2-A631451B35DD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93A8F6B-DD63-BF44-95C2-A631451B3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13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Down Arrow 167">
            <a:extLst>
              <a:ext uri="{FF2B5EF4-FFF2-40B4-BE49-F238E27FC236}">
                <a16:creationId xmlns:a16="http://schemas.microsoft.com/office/drawing/2014/main" id="{346598F0-5EDC-6247-97E3-676016837160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8EB7951-4AE7-DB4A-B96B-1926EB34EF82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8EB7951-4AE7-DB4A-B96B-1926EB34E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1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Rectangle 169">
            <a:extLst>
              <a:ext uri="{FF2B5EF4-FFF2-40B4-BE49-F238E27FC236}">
                <a16:creationId xmlns:a16="http://schemas.microsoft.com/office/drawing/2014/main" id="{9B34B1A3-1B42-FB45-850F-A284A527D4E7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1DFAFD0C-FE1C-5948-9966-D36F196040B0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1DFAFD0C-FE1C-5948-9966-D36F19604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936A64-9C66-654F-9133-6475DBCE7158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936A64-9C66-654F-9133-6475DBCE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Down Arrow 172">
            <a:extLst>
              <a:ext uri="{FF2B5EF4-FFF2-40B4-BE49-F238E27FC236}">
                <a16:creationId xmlns:a16="http://schemas.microsoft.com/office/drawing/2014/main" id="{996960E8-89A7-F340-B696-3F422C49D3B8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8D8A7F5-802A-AD43-B160-7CA0A1661834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8D8A7F5-802A-AD43-B160-7CA0A1661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7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AEEC197-AF5D-4E45-8A21-1E74FC46943D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AEEC197-AF5D-4E45-8A21-1E74FC469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8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8304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703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5487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21911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8494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21911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2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3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521502" y="5943600"/>
            <a:ext cx="5791279" cy="763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21911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=0.22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4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 150">
            <a:extLst>
              <a:ext uri="{FF2B5EF4-FFF2-40B4-BE49-F238E27FC236}">
                <a16:creationId xmlns:a16="http://schemas.microsoft.com/office/drawing/2014/main" id="{88CE83D6-1217-BE42-9B68-5BFAEE867BC8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BCD92C2-0764-C14F-8BB7-B61B520C2FB7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BCD92C2-0764-C14F-8BB7-B61B520C2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Down Arrow 152">
            <a:extLst>
              <a:ext uri="{FF2B5EF4-FFF2-40B4-BE49-F238E27FC236}">
                <a16:creationId xmlns:a16="http://schemas.microsoft.com/office/drawing/2014/main" id="{F03D09E4-1F37-FC4B-B670-D0D9E8930285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8683A85-1F03-F04D-8F3A-09C9A22EE8A1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8683A85-1F03-F04D-8F3A-09C9A22EE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31414BC-0839-4949-87EC-3A5B5017A4C5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31414BC-0839-4949-87EC-3A5B5017A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1A441DD-9DC2-2C4D-9473-661D740CC951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1A441DD-9DC2-2C4D-9473-661D740CC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Down Arrow 156">
            <a:extLst>
              <a:ext uri="{FF2B5EF4-FFF2-40B4-BE49-F238E27FC236}">
                <a16:creationId xmlns:a16="http://schemas.microsoft.com/office/drawing/2014/main" id="{6B392597-CC28-1B48-85AC-6AD4AF2E66C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DB4514E5-6DAF-C64A-91DB-C68E4C8E4ED9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F09122A1-09B8-B848-930B-9E1E1D4CFC90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F09122A1-09B8-B848-930B-9E1E1D4CF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5748AE6-CC9A-CB4C-80DC-5C2B9332DBEC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5748AE6-CC9A-CB4C-80DC-5C2B9332D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Down Arrow 160">
            <a:extLst>
              <a:ext uri="{FF2B5EF4-FFF2-40B4-BE49-F238E27FC236}">
                <a16:creationId xmlns:a16="http://schemas.microsoft.com/office/drawing/2014/main" id="{A17993B7-9F2B-1642-810C-BB809E433AC7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Down Arrow 161">
            <a:extLst>
              <a:ext uri="{FF2B5EF4-FFF2-40B4-BE49-F238E27FC236}">
                <a16:creationId xmlns:a16="http://schemas.microsoft.com/office/drawing/2014/main" id="{2D630404-0B5C-CC45-B786-66E3167608D8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5B8ED40-F778-434C-8942-C6C9FA3FF1A9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5B8ED40-F778-434C-8942-C6C9FA3FF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Down Arrow 163">
            <a:extLst>
              <a:ext uri="{FF2B5EF4-FFF2-40B4-BE49-F238E27FC236}">
                <a16:creationId xmlns:a16="http://schemas.microsoft.com/office/drawing/2014/main" id="{AFCE6727-A774-E443-BBB5-545522A86BB6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C763943B-D94D-EE47-A840-21DB04536372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C763943B-D94D-EE47-A840-21DB04536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12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Down Arrow 165">
            <a:extLst>
              <a:ext uri="{FF2B5EF4-FFF2-40B4-BE49-F238E27FC236}">
                <a16:creationId xmlns:a16="http://schemas.microsoft.com/office/drawing/2014/main" id="{4EBE0448-4EF7-694F-86D1-4AC658879ED9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93A8F6B-DD63-BF44-95C2-A631451B35DD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93A8F6B-DD63-BF44-95C2-A631451B3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13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Down Arrow 167">
            <a:extLst>
              <a:ext uri="{FF2B5EF4-FFF2-40B4-BE49-F238E27FC236}">
                <a16:creationId xmlns:a16="http://schemas.microsoft.com/office/drawing/2014/main" id="{346598F0-5EDC-6247-97E3-676016837160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8EB7951-4AE7-DB4A-B96B-1926EB34EF82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8EB7951-4AE7-DB4A-B96B-1926EB34E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1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Rectangle 169">
            <a:extLst>
              <a:ext uri="{FF2B5EF4-FFF2-40B4-BE49-F238E27FC236}">
                <a16:creationId xmlns:a16="http://schemas.microsoft.com/office/drawing/2014/main" id="{9B34B1A3-1B42-FB45-850F-A284A527D4E7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1DFAFD0C-FE1C-5948-9966-D36F196040B0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1DFAFD0C-FE1C-5948-9966-D36F19604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936A64-9C66-654F-9133-6475DBCE7158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936A64-9C66-654F-9133-6475DBCE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Down Arrow 172">
            <a:extLst>
              <a:ext uri="{FF2B5EF4-FFF2-40B4-BE49-F238E27FC236}">
                <a16:creationId xmlns:a16="http://schemas.microsoft.com/office/drawing/2014/main" id="{996960E8-89A7-F340-B696-3F422C49D3B8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8D8A7F5-802A-AD43-B160-7CA0A1661834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8D8A7F5-802A-AD43-B160-7CA0A1661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7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AEEC197-AF5D-4E45-8A21-1E74FC46943D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AEEC197-AF5D-4E45-8A21-1E74FC469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8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2316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204068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228438" y="84417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PROS</a:t>
            </a:r>
            <a:endParaRPr lang="en-US" sz="44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/>
              <p:nvPr/>
            </p:nvSpPr>
            <p:spPr>
              <a:xfrm>
                <a:off x="376699" y="1763225"/>
                <a:ext cx="5439019" cy="4555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Fits many linear or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non-linear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activation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to combinations of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𝑿</m:t>
                    </m:r>
                  </m:oMath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Can model highly complex behavior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designed well, can provide state-of-the-art results on most tasks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Incredible resources, libraries, and support</a:t>
                </a: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99" y="1763225"/>
                <a:ext cx="5439019" cy="4555093"/>
              </a:xfrm>
              <a:prstGeom prst="rect">
                <a:avLst/>
              </a:prstGeom>
              <a:blipFill>
                <a:blip r:embed="rId2"/>
                <a:stretch>
                  <a:fillRect l="-1399" t="-1111" r="-233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09B6852-7D70-ED40-A870-8B1829136F8E}"/>
              </a:ext>
            </a:extLst>
          </p:cNvPr>
          <p:cNvSpPr/>
          <p:nvPr/>
        </p:nvSpPr>
        <p:spPr>
          <a:xfrm>
            <a:off x="6824375" y="78664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CONS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D92FCB-CB47-2941-A9F0-5B43155D8295}"/>
              </a:ext>
            </a:extLst>
          </p:cNvPr>
          <p:cNvSpPr txBox="1"/>
          <p:nvPr/>
        </p:nvSpPr>
        <p:spPr>
          <a:xfrm>
            <a:off x="6567019" y="1763225"/>
            <a:ext cx="5408675" cy="333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Sensitive to architecture choices and hyperparameters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Tricky to debug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Can be computationally expensive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Poor interpretability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CDCE15-10E6-FD48-9BCF-5FF4536944AE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5457197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5635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GAMs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6B0D7E1-87AB-A141-B1FE-E0B293221480}"/>
              </a:ext>
            </a:extLst>
          </p:cNvPr>
          <p:cNvSpPr/>
          <p:nvPr/>
        </p:nvSpPr>
        <p:spPr>
          <a:xfrm>
            <a:off x="3280196" y="5324098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578F2A-53E9-324C-B29A-E68571EB285E}"/>
              </a:ext>
            </a:extLst>
          </p:cNvPr>
          <p:cNvSpPr/>
          <p:nvPr/>
        </p:nvSpPr>
        <p:spPr>
          <a:xfrm>
            <a:off x="5620635" y="5313463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CAFA49-F808-A348-BC6E-9387CA208624}"/>
              </a:ext>
            </a:extLst>
          </p:cNvPr>
          <p:cNvSpPr/>
          <p:nvPr/>
        </p:nvSpPr>
        <p:spPr>
          <a:xfrm>
            <a:off x="7665679" y="5318264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7BEF3C-E908-A749-8080-C5837D934D5A}"/>
              </a:ext>
            </a:extLst>
          </p:cNvPr>
          <p:cNvSpPr/>
          <p:nvPr/>
        </p:nvSpPr>
        <p:spPr>
          <a:xfrm>
            <a:off x="9873247" y="5325126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9FF3677-5369-504A-A156-518A95DF5530}"/>
              </a:ext>
            </a:extLst>
          </p:cNvPr>
          <p:cNvSpPr/>
          <p:nvPr/>
        </p:nvSpPr>
        <p:spPr>
          <a:xfrm>
            <a:off x="3280196" y="601077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A4A703C-2A74-6C45-8463-99C65E375D5F}"/>
              </a:ext>
            </a:extLst>
          </p:cNvPr>
          <p:cNvSpPr/>
          <p:nvPr/>
        </p:nvSpPr>
        <p:spPr>
          <a:xfrm>
            <a:off x="5620635" y="6000144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87C273-6607-864C-A5AA-2B49000D6075}"/>
              </a:ext>
            </a:extLst>
          </p:cNvPr>
          <p:cNvSpPr/>
          <p:nvPr/>
        </p:nvSpPr>
        <p:spPr>
          <a:xfrm>
            <a:off x="7665679" y="6004945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75B46F9-DDBA-A14F-8BAD-8725AADAD1E3}"/>
              </a:ext>
            </a:extLst>
          </p:cNvPr>
          <p:cNvSpPr/>
          <p:nvPr/>
        </p:nvSpPr>
        <p:spPr>
          <a:xfrm>
            <a:off x="9873247" y="601180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20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/>
              <p:nvPr/>
            </p:nvSpPr>
            <p:spPr>
              <a:xfrm>
                <a:off x="68546" y="545724"/>
                <a:ext cx="5110669" cy="5960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Given some data such that each row corresponds to a distinct </a:t>
                </a:r>
                <a:r>
                  <a:rPr lang="en-US" sz="2400" dirty="0" err="1">
                    <a:latin typeface="Avenir Next" panose="020B0503020202020204" pitchFamily="34" charset="0"/>
                  </a:rPr>
                  <a:t>i.i.d</a:t>
                </a:r>
                <a:r>
                  <a:rPr lang="en-US" sz="2400" dirty="0">
                    <a:latin typeface="Avenir Next" panose="020B0503020202020204" pitchFamily="34" charset="0"/>
                  </a:rPr>
                  <a:t>. observation</a:t>
                </a: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You may be interested in a particular column (e.g.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Temp</a:t>
                </a:r>
                <a:r>
                  <a:rPr lang="en-US" sz="2400" dirty="0">
                    <a:latin typeface="Avenir Next" panose="020B0503020202020204" pitchFamily="34" charset="0"/>
                  </a:rPr>
                  <a:t>)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Let’s divide our data and learn how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X</a:t>
                </a:r>
                <a:r>
                  <a:rPr lang="en-US" sz="2400" dirty="0">
                    <a:latin typeface="Avenir Next" panose="020B0503020202020204" pitchFamily="34" charset="0"/>
                  </a:rPr>
                  <a:t> is related to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Y</a:t>
                </a: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Assert that: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Want a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that is:</a:t>
                </a:r>
              </a:p>
              <a:p>
                <a:pPr marL="800100" lvl="1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</a:rPr>
                  <a:t>Supervised</a:t>
                </a:r>
              </a:p>
              <a:p>
                <a:pPr marL="800100" lvl="1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  <a:latin typeface="Avenir Next" panose="020B0503020202020204" pitchFamily="34" charset="0"/>
                  </a:rPr>
                  <a:t>Predicts real numbers (</a:t>
                </a:r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</a:rPr>
                  <a:t>regression</a:t>
                </a: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  <a:latin typeface="Avenir Next" panose="020B0503020202020204" pitchFamily="34" charset="0"/>
                  </a:rPr>
                  <a:t> model)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6" y="545724"/>
                <a:ext cx="5110669" cy="5960606"/>
              </a:xfrm>
              <a:prstGeom prst="rect">
                <a:avLst/>
              </a:prstGeom>
              <a:blipFill>
                <a:blip r:embed="rId2"/>
                <a:stretch>
                  <a:fillRect l="-990" t="-851" b="-1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3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0745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FF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4038810" y="720506"/>
            <a:ext cx="41143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IMPORTANT</a:t>
            </a:r>
            <a:endParaRPr lang="en-US" sz="4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286586" y="1561907"/>
            <a:ext cx="1107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When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training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any supervised model, be careful of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overfitting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your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B0D431-FEF2-C248-BCD8-DAE15CB6160D}"/>
              </a:ext>
            </a:extLst>
          </p:cNvPr>
          <p:cNvSpPr txBox="1"/>
          <p:nvPr/>
        </p:nvSpPr>
        <p:spPr>
          <a:xfrm>
            <a:off x="286586" y="2123517"/>
            <a:ext cx="9670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 good model should generalize well to unseen (i.e., testing)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D61A97-96D9-A842-AEF7-4C1C40C85F91}"/>
                  </a:ext>
                </a:extLst>
              </p:cNvPr>
              <p:cNvSpPr txBox="1"/>
              <p:nvPr/>
            </p:nvSpPr>
            <p:spPr>
              <a:xfrm>
                <a:off x="603057" y="3020130"/>
                <a:ext cx="105905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Consider adding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regularization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term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𝑅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to your cost function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D61A97-96D9-A842-AEF7-4C1C40C85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57" y="3020130"/>
                <a:ext cx="10590518" cy="461665"/>
              </a:xfrm>
              <a:prstGeom prst="rect">
                <a:avLst/>
              </a:prstGeom>
              <a:blipFill>
                <a:blip r:embed="rId2"/>
                <a:stretch>
                  <a:fillRect l="-838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/>
              <p:nvPr/>
            </p:nvSpPr>
            <p:spPr>
              <a:xfrm>
                <a:off x="603057" y="3489625"/>
                <a:ext cx="73709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Imposes a penalty based on your parameter values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57" y="3489625"/>
                <a:ext cx="7370951" cy="400110"/>
              </a:xfrm>
              <a:prstGeom prst="rect">
                <a:avLst/>
              </a:prstGeom>
              <a:blipFill>
                <a:blip r:embed="rId3"/>
                <a:stretch>
                  <a:fillRect l="-687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76747D-EA1D-CD4C-B3A0-5C9C1B1D71A6}"/>
              </a:ext>
            </a:extLst>
          </p:cNvPr>
          <p:cNvCxnSpPr>
            <a:cxnSpLocks/>
          </p:cNvCxnSpPr>
          <p:nvPr/>
        </p:nvCxnSpPr>
        <p:spPr>
          <a:xfrm>
            <a:off x="286586" y="2730500"/>
            <a:ext cx="11511713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EFE2C1-DF39-854D-A9D1-BFC2B94F9A35}"/>
              </a:ext>
            </a:extLst>
          </p:cNvPr>
          <p:cNvSpPr txBox="1"/>
          <p:nvPr/>
        </p:nvSpPr>
        <p:spPr>
          <a:xfrm>
            <a:off x="1201196" y="4284218"/>
            <a:ext cx="222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L1</a:t>
            </a: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regularization: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686D46-5E86-FE4E-A202-4627860DADA7}"/>
              </a:ext>
            </a:extLst>
          </p:cNvPr>
          <p:cNvSpPr txBox="1"/>
          <p:nvPr/>
        </p:nvSpPr>
        <p:spPr>
          <a:xfrm>
            <a:off x="1201196" y="5172810"/>
            <a:ext cx="222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L2</a:t>
            </a: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regularization: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76774C9-B884-4A46-A4DB-E79D2D8C3B8C}"/>
                  </a:ext>
                </a:extLst>
              </p:cNvPr>
              <p:cNvSpPr/>
              <p:nvPr/>
            </p:nvSpPr>
            <p:spPr>
              <a:xfrm>
                <a:off x="3651014" y="4252799"/>
                <a:ext cx="2666790" cy="4629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𝑅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76774C9-B884-4A46-A4DB-E79D2D8C3B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014" y="4252799"/>
                <a:ext cx="2666790" cy="462947"/>
              </a:xfrm>
              <a:prstGeom prst="rect">
                <a:avLst/>
              </a:prstGeom>
              <a:blipFill>
                <a:blip r:embed="rId4"/>
                <a:stretch>
                  <a:fillRect t="-127027" b="-189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937455C-3776-1249-BEFE-7FF9B9B3C8D4}"/>
                  </a:ext>
                </a:extLst>
              </p:cNvPr>
              <p:cNvSpPr/>
              <p:nvPr/>
            </p:nvSpPr>
            <p:spPr>
              <a:xfrm>
                <a:off x="3651014" y="5131517"/>
                <a:ext cx="2666790" cy="482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𝑅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937455C-3776-1249-BEFE-7FF9B9B3C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014" y="5131517"/>
                <a:ext cx="2666790" cy="482696"/>
              </a:xfrm>
              <a:prstGeom prst="rect">
                <a:avLst/>
              </a:prstGeom>
              <a:blipFill>
                <a:blip r:embed="rId5"/>
                <a:stretch>
                  <a:fillRect t="-117949" b="-17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A460213-B3AD-D64D-9176-D1EC09E7CC47}"/>
              </a:ext>
            </a:extLst>
          </p:cNvPr>
          <p:cNvSpPr txBox="1"/>
          <p:nvPr/>
        </p:nvSpPr>
        <p:spPr>
          <a:xfrm>
            <a:off x="6292404" y="4308327"/>
            <a:ext cx="4203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Prefers sparse weights (many 0’s)</a:t>
            </a:r>
          </a:p>
          <a:p>
            <a:endParaRPr lang="en-US" sz="2000" dirty="0">
              <a:solidFill>
                <a:srgbClr val="C00000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0AE528-7BE4-6142-8720-1A687D43AA50}"/>
              </a:ext>
            </a:extLst>
          </p:cNvPr>
          <p:cNvSpPr txBox="1"/>
          <p:nvPr/>
        </p:nvSpPr>
        <p:spPr>
          <a:xfrm>
            <a:off x="6317804" y="5156901"/>
            <a:ext cx="438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Prefers many small-weight values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B00EF-23D9-DB45-9534-4161D827608B}"/>
              </a:ext>
            </a:extLst>
          </p:cNvPr>
          <p:cNvSpPr/>
          <p:nvPr/>
        </p:nvSpPr>
        <p:spPr>
          <a:xfrm>
            <a:off x="2937281" y="6152196"/>
            <a:ext cx="5922070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Additionally, you can add dropout to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6387612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FF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4038810" y="720506"/>
            <a:ext cx="41143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IMPORTANT</a:t>
            </a:r>
            <a:endParaRPr lang="en-US" sz="4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286586" y="1561907"/>
            <a:ext cx="1107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When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training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any supervised model, wisely use your training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B0D431-FEF2-C248-BCD8-DAE15CB6160D}"/>
              </a:ext>
            </a:extLst>
          </p:cNvPr>
          <p:cNvSpPr txBox="1"/>
          <p:nvPr/>
        </p:nvSpPr>
        <p:spPr>
          <a:xfrm>
            <a:off x="286586" y="2123517"/>
            <a:ext cx="9670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 good model should generalize well to unseen (i.e., testing) data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76747D-EA1D-CD4C-B3A0-5C9C1B1D71A6}"/>
              </a:ext>
            </a:extLst>
          </p:cNvPr>
          <p:cNvCxnSpPr>
            <a:cxnSpLocks/>
          </p:cNvCxnSpPr>
          <p:nvPr/>
        </p:nvCxnSpPr>
        <p:spPr>
          <a:xfrm>
            <a:off x="286586" y="2730500"/>
            <a:ext cx="11511713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F6F6A5B-DDE1-F647-B201-BB7E3B989351}"/>
              </a:ext>
            </a:extLst>
          </p:cNvPr>
          <p:cNvSpPr txBox="1"/>
          <p:nvPr/>
        </p:nvSpPr>
        <p:spPr>
          <a:xfrm>
            <a:off x="1881092" y="3437429"/>
            <a:ext cx="9117108" cy="1282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AutoNum type="alphaLcPeriod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Shuffle your training data and optionally bootstrap samples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AutoNum type="alphaLcPeriod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Perform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96090917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MLE vs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294402" y="1048146"/>
                <a:ext cx="10150719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So far, whenever we’ve discussed training a model, we’ve assumed our data was </a:t>
                </a:r>
                <a:r>
                  <a:rPr lang="en-US" sz="2400" dirty="0" err="1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i.i.d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and we framed the problem as maximizing the similarity of the predictions and the gold truth by adjusting the parameters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02" y="1048146"/>
                <a:ext cx="10150719" cy="1708160"/>
              </a:xfrm>
              <a:prstGeom prst="rect">
                <a:avLst/>
              </a:prstGeom>
              <a:blipFill>
                <a:blip r:embed="rId2"/>
                <a:stretch>
                  <a:fillRect l="-875" b="-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45E8869-48D0-0341-90A4-43CAD68D8A82}"/>
              </a:ext>
            </a:extLst>
          </p:cNvPr>
          <p:cNvSpPr/>
          <p:nvPr/>
        </p:nvSpPr>
        <p:spPr>
          <a:xfrm>
            <a:off x="3145817" y="3562301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F7890C-669A-BB4D-9ABC-C98C6FDF95A1}"/>
                  </a:ext>
                </a:extLst>
              </p:cNvPr>
              <p:cNvSpPr txBox="1"/>
              <p:nvPr/>
            </p:nvSpPr>
            <p:spPr>
              <a:xfrm>
                <a:off x="6030772" y="4523025"/>
                <a:ext cx="3554024" cy="10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F7890C-669A-BB4D-9ABC-C98C6FDF9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772" y="4523025"/>
                <a:ext cx="3554024" cy="1098891"/>
              </a:xfrm>
              <a:prstGeom prst="rect">
                <a:avLst/>
              </a:prstGeom>
              <a:blipFill>
                <a:blip r:embed="rId3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A04639B-B90F-6D46-A24A-EFB56A0E1EF2}"/>
              </a:ext>
            </a:extLst>
          </p:cNvPr>
          <p:cNvSpPr/>
          <p:nvPr/>
        </p:nvSpPr>
        <p:spPr>
          <a:xfrm>
            <a:off x="3149539" y="4716520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42F6C-66C7-F24A-AA72-E630B7CDA313}"/>
              </a:ext>
            </a:extLst>
          </p:cNvPr>
          <p:cNvSpPr txBox="1"/>
          <p:nvPr/>
        </p:nvSpPr>
        <p:spPr>
          <a:xfrm>
            <a:off x="4245035" y="4873937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4125D28-1174-3348-A25D-6A60284947E6}"/>
              </a:ext>
            </a:extLst>
          </p:cNvPr>
          <p:cNvSpPr/>
          <p:nvPr/>
        </p:nvSpPr>
        <p:spPr>
          <a:xfrm rot="5400000">
            <a:off x="8011592" y="4773123"/>
            <a:ext cx="479884" cy="1865973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B0F152-14A0-0C4E-B8CC-2C37C1D413FA}"/>
                  </a:ext>
                </a:extLst>
              </p:cNvPr>
              <p:cNvSpPr txBox="1"/>
              <p:nvPr/>
            </p:nvSpPr>
            <p:spPr>
              <a:xfrm>
                <a:off x="4245035" y="3562301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training our model, how do we measure its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B0F152-14A0-0C4E-B8CC-2C37C1D41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035" y="3562301"/>
                <a:ext cx="5629519" cy="830997"/>
              </a:xfrm>
              <a:prstGeom prst="rect">
                <a:avLst/>
              </a:prstGeom>
              <a:blipFill>
                <a:blip r:embed="rId4"/>
                <a:stretch>
                  <a:fillRect l="-1573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0EC0C9C-0881-1F4A-8F27-3E77C0942F05}"/>
              </a:ext>
            </a:extLst>
          </p:cNvPr>
          <p:cNvSpPr txBox="1"/>
          <p:nvPr/>
        </p:nvSpPr>
        <p:spPr>
          <a:xfrm>
            <a:off x="7173391" y="6070488"/>
            <a:ext cx="201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“Least Squares”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4A81C4-4D35-F84E-AB1E-6F0893AEE38A}"/>
              </a:ext>
            </a:extLst>
          </p:cNvPr>
          <p:cNvSpPr/>
          <p:nvPr/>
        </p:nvSpPr>
        <p:spPr>
          <a:xfrm>
            <a:off x="2430557" y="3146551"/>
            <a:ext cx="7152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e.g.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97758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MLE vs MAP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1020640" y="1060846"/>
            <a:ext cx="101507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We were performing the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maximum likelihood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/>
              <p:nvPr/>
            </p:nvSpPr>
            <p:spPr>
              <a:xfrm>
                <a:off x="1833439" y="3067446"/>
                <a:ext cx="8936161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maximum likelihood estimate (MLE)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asserts that we should choose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as to maximize the probability of the observed data (i.e.,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should become as close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y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as possible)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439" y="3067446"/>
                <a:ext cx="8936161" cy="1708160"/>
              </a:xfrm>
              <a:prstGeom prst="rect">
                <a:avLst/>
              </a:prstGeom>
              <a:blipFill>
                <a:blip r:embed="rId2"/>
                <a:stretch>
                  <a:fillRect l="-1136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FC82217-4E85-5842-9B3B-6567D8557A8D}"/>
              </a:ext>
            </a:extLst>
          </p:cNvPr>
          <p:cNvSpPr/>
          <p:nvPr/>
        </p:nvSpPr>
        <p:spPr>
          <a:xfrm>
            <a:off x="1833439" y="2382643"/>
            <a:ext cx="926857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Def:</a:t>
            </a:r>
          </a:p>
        </p:txBody>
      </p:sp>
    </p:spTree>
    <p:extLst>
      <p:ext uri="{BB962C8B-B14F-4D97-AF65-F5344CB8AC3E}">
        <p14:creationId xmlns:p14="http://schemas.microsoft.com/office/powerpoint/2010/main" val="16799699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MLE vs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020640" y="997346"/>
                <a:ext cx="10150719" cy="616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 other words, we were searching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𝑀𝐿𝐸</m:t>
                        </m:r>
                      </m:sub>
                    </m:sSub>
                  </m:oMath>
                </a14:m>
                <a:endParaRPr lang="en-US" sz="2400" b="1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40" y="997346"/>
                <a:ext cx="10150719" cy="616900"/>
              </a:xfrm>
              <a:prstGeom prst="rect">
                <a:avLst/>
              </a:prstGeom>
              <a:blipFill>
                <a:blip r:embed="rId3"/>
                <a:stretch>
                  <a:fillRect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/>
              <p:nvPr/>
            </p:nvSpPr>
            <p:spPr>
              <a:xfrm>
                <a:off x="4247229" y="3959929"/>
                <a:ext cx="3697535" cy="1305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𝑀𝐿𝐸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argmax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29" y="3959929"/>
                <a:ext cx="3697535" cy="1305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EA67BBF-5BEB-8F44-8114-250F6D9991FF}"/>
                  </a:ext>
                </a:extLst>
              </p:cNvPr>
              <p:cNvSpPr/>
              <p:nvPr/>
            </p:nvSpPr>
            <p:spPr>
              <a:xfrm>
                <a:off x="3018456" y="3197134"/>
                <a:ext cx="615508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Say we have the likelihood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𝐷</m:t>
                    </m:r>
                    <m:r>
                      <a:rPr lang="en-US" sz="2400" i="1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EA67BBF-5BEB-8F44-8114-250F6D999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456" y="3197134"/>
                <a:ext cx="6155083" cy="830997"/>
              </a:xfrm>
              <a:prstGeom prst="rect">
                <a:avLst/>
              </a:prstGeom>
              <a:blipFill>
                <a:blip r:embed="rId5"/>
                <a:stretch>
                  <a:fillRect l="-1031" t="-6154" r="-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4250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MLE vs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2701007" y="978005"/>
                <a:ext cx="7912100" cy="384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MAP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stands for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maximum a posteriori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and is interested in calculating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𝐷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If we have knowledge about the prior distribution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we can calculate:</a:t>
                </a:r>
              </a:p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endParaRPr lang="en-US" sz="2400" b="1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007" y="978005"/>
                <a:ext cx="7912100" cy="3842077"/>
              </a:xfrm>
              <a:prstGeom prst="rect">
                <a:avLst/>
              </a:prstGeom>
              <a:blipFill>
                <a:blip r:embed="rId3"/>
                <a:stretch>
                  <a:fillRect l="-641" r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/>
              <p:nvPr/>
            </p:nvSpPr>
            <p:spPr>
              <a:xfrm>
                <a:off x="3357314" y="3898722"/>
                <a:ext cx="6599485" cy="1881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>
                              <a:latin typeface="Avenir Next" panose="020B0503020202020204" pitchFamily="34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14" y="3898722"/>
                <a:ext cx="6599485" cy="1881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92934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MLE vs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2701007" y="978005"/>
                <a:ext cx="7912100" cy="384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MAP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stands for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maximum a posteriori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and is interested in calculating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𝐷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If we have knowledge about the prior distribution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we can calculate:</a:t>
                </a:r>
              </a:p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endParaRPr lang="en-US" sz="2400" b="1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007" y="978005"/>
                <a:ext cx="7912100" cy="3842077"/>
              </a:xfrm>
              <a:prstGeom prst="rect">
                <a:avLst/>
              </a:prstGeom>
              <a:blipFill>
                <a:blip r:embed="rId3"/>
                <a:stretch>
                  <a:fillRect l="-641" r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/>
              <p:nvPr/>
            </p:nvSpPr>
            <p:spPr>
              <a:xfrm>
                <a:off x="3357314" y="3898722"/>
                <a:ext cx="6599485" cy="1881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>
                              <a:latin typeface="Avenir Next" panose="020B0503020202020204" pitchFamily="34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14" y="3898722"/>
                <a:ext cx="6599485" cy="1881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ABFFAB8-9B2E-DD4C-94CB-0CD520726620}"/>
                  </a:ext>
                </a:extLst>
              </p:cNvPr>
              <p:cNvSpPr/>
              <p:nvPr/>
            </p:nvSpPr>
            <p:spPr>
              <a:xfrm>
                <a:off x="4090786" y="5483976"/>
                <a:ext cx="4077911" cy="669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𝐴𝑃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argmax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ABFFAB8-9B2E-DD4C-94CB-0CD5207266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786" y="5483976"/>
                <a:ext cx="4077911" cy="669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74831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MLE vs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2701007" y="978005"/>
                <a:ext cx="7912100" cy="384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MAP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stands for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maximum a posteriori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and is interested in calculating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𝐷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If we have knowledge about the prior distribution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we can calculate:</a:t>
                </a:r>
              </a:p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endParaRPr lang="en-US" sz="2400" b="1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007" y="978005"/>
                <a:ext cx="7912100" cy="3842077"/>
              </a:xfrm>
              <a:prstGeom prst="rect">
                <a:avLst/>
              </a:prstGeom>
              <a:blipFill>
                <a:blip r:embed="rId3"/>
                <a:stretch>
                  <a:fillRect l="-641" r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/>
              <p:nvPr/>
            </p:nvSpPr>
            <p:spPr>
              <a:xfrm>
                <a:off x="3357314" y="3898722"/>
                <a:ext cx="6599485" cy="1881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>
                              <a:latin typeface="Avenir Next" panose="020B0503020202020204" pitchFamily="34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14" y="3898722"/>
                <a:ext cx="6599485" cy="1881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ABFFAB8-9B2E-DD4C-94CB-0CD520726620}"/>
                  </a:ext>
                </a:extLst>
              </p:cNvPr>
              <p:cNvSpPr/>
              <p:nvPr/>
            </p:nvSpPr>
            <p:spPr>
              <a:xfrm>
                <a:off x="4090786" y="5483976"/>
                <a:ext cx="4077911" cy="669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𝐴𝑃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argmax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ABFFAB8-9B2E-DD4C-94CB-0CD5207266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786" y="5483976"/>
                <a:ext cx="4077911" cy="669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1">
            <a:extLst>
              <a:ext uri="{FF2B5EF4-FFF2-40B4-BE49-F238E27FC236}">
                <a16:creationId xmlns:a16="http://schemas.microsoft.com/office/drawing/2014/main" id="{6668F6A4-1286-814B-B5F9-F4BE39A81B8D}"/>
              </a:ext>
            </a:extLst>
          </p:cNvPr>
          <p:cNvSpPr/>
          <p:nvPr/>
        </p:nvSpPr>
        <p:spPr>
          <a:xfrm>
            <a:off x="2151607" y="2763726"/>
            <a:ext cx="9444294" cy="2519784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19784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833760" y="2172078"/>
                </a:lnTo>
                <a:lnTo>
                  <a:pt x="2750766" y="2519784"/>
                </a:lnTo>
                <a:lnTo>
                  <a:pt x="2419048" y="218477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602A98-9B8F-8646-9BE3-1476C6627EC1}"/>
                  </a:ext>
                </a:extLst>
              </p:cNvPr>
              <p:cNvSpPr txBox="1"/>
              <p:nvPr/>
            </p:nvSpPr>
            <p:spPr>
              <a:xfrm>
                <a:off x="2610953" y="2894369"/>
                <a:ext cx="8525601" cy="1170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latin typeface="Avenir Next" panose="020B0503020202020204" pitchFamily="34" charset="0"/>
                  </a:rPr>
                  <a:t>NOTE</a:t>
                </a:r>
                <a:r>
                  <a:rPr lang="en-US" sz="2400" dirty="0">
                    <a:latin typeface="Avenir Next" panose="020B0503020202020204" pitchFamily="34" charset="0"/>
                  </a:rPr>
                  <a:t>: If the prior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Avenir Next" panose="020B0503020202020204" pitchFamily="34" charset="0"/>
                  </a:rPr>
                  <a:t>is uniform (i.e., not Gaussian or any other distribution),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𝐴𝑃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𝑀𝐿𝐸</m:t>
                        </m:r>
                      </m:sub>
                    </m:sSub>
                  </m:oMath>
                </a14:m>
                <a:endParaRPr lang="en-US" sz="240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602A98-9B8F-8646-9BE3-1476C6627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953" y="2894369"/>
                <a:ext cx="8525601" cy="1170898"/>
              </a:xfrm>
              <a:prstGeom prst="rect">
                <a:avLst/>
              </a:prstGeom>
              <a:blipFill>
                <a:blip r:embed="rId6"/>
                <a:stretch>
                  <a:fillRect l="-1042" b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78C063F-8955-3F4C-A79D-B01671832BFB}"/>
              </a:ext>
            </a:extLst>
          </p:cNvPr>
          <p:cNvSpPr/>
          <p:nvPr/>
        </p:nvSpPr>
        <p:spPr>
          <a:xfrm>
            <a:off x="4313234" y="4081554"/>
            <a:ext cx="540147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Next" panose="020B0503020202020204" pitchFamily="34" charset="0"/>
              </a:rPr>
              <a:t>Thus, MLE is a special case of MAP!</a:t>
            </a:r>
          </a:p>
        </p:txBody>
      </p:sp>
    </p:spTree>
    <p:extLst>
      <p:ext uri="{BB962C8B-B14F-4D97-AF65-F5344CB8AC3E}">
        <p14:creationId xmlns:p14="http://schemas.microsoft.com/office/powerpoint/2010/main" val="42006717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249487" y="1281983"/>
            <a:ext cx="769302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We have a learned a lot so far, with the assumption that our data is “flat” (each feature/column is independent of the others)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BC8CC-711B-264B-870E-0D45DB7797FC}"/>
              </a:ext>
            </a:extLst>
          </p:cNvPr>
          <p:cNvSpPr txBox="1"/>
          <p:nvPr/>
        </p:nvSpPr>
        <p:spPr>
          <a:xfrm>
            <a:off x="2139950" y="3453683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But what if our data is different?</a:t>
            </a:r>
          </a:p>
        </p:txBody>
      </p:sp>
    </p:spTree>
    <p:extLst>
      <p:ext uri="{BB962C8B-B14F-4D97-AF65-F5344CB8AC3E}">
        <p14:creationId xmlns:p14="http://schemas.microsoft.com/office/powerpoint/2010/main" val="33102759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139950" y="866535"/>
            <a:ext cx="791210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Scenario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: imagine having picture data, whereby each pixel is a feature. Obviously, pixels near one another in 2D space (both vertically and horizontally) are highly correlated.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DD3D28-97A8-8E4B-8806-67413B4BA27A}"/>
              </a:ext>
            </a:extLst>
          </p:cNvPr>
          <p:cNvSpPr txBox="1"/>
          <p:nvPr/>
        </p:nvSpPr>
        <p:spPr>
          <a:xfrm>
            <a:off x="2359025" y="6109237"/>
            <a:ext cx="76930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 flattened vector wouldn’t work well.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460EDA-B476-2744-9D25-F0B86D712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350" y="3427721"/>
            <a:ext cx="1758950" cy="201974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C48CD4-3784-654E-8FEA-90168914A45C}"/>
              </a:ext>
            </a:extLst>
          </p:cNvPr>
          <p:cNvSpPr txBox="1">
            <a:spLocks/>
          </p:cNvSpPr>
          <p:nvPr/>
        </p:nvSpPr>
        <p:spPr>
          <a:xfrm>
            <a:off x="7169150" y="4076079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Detecting lung cancer</a:t>
            </a:r>
          </a:p>
        </p:txBody>
      </p:sp>
    </p:spTree>
    <p:extLst>
      <p:ext uri="{BB962C8B-B14F-4D97-AF65-F5344CB8AC3E}">
        <p14:creationId xmlns:p14="http://schemas.microsoft.com/office/powerpoint/2010/main" val="423024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2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68546" y="545724"/>
            <a:ext cx="5110669" cy="596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 (e.g.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divide our data and learn how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is related to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Assert that: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Want a model that is: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Predicts real numbers (</a:t>
            </a: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regression model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11B5F0-C4C7-9242-B4C7-4082E371D17C}"/>
              </a:ext>
            </a:extLst>
          </p:cNvPr>
          <p:cNvSpPr/>
          <p:nvPr/>
        </p:nvSpPr>
        <p:spPr>
          <a:xfrm>
            <a:off x="68546" y="412595"/>
            <a:ext cx="5110669" cy="612718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2400A40-8F4A-724C-A1F4-A34735EC7033}"/>
              </a:ext>
            </a:extLst>
          </p:cNvPr>
          <p:cNvSpPr/>
          <p:nvPr/>
        </p:nvSpPr>
        <p:spPr>
          <a:xfrm>
            <a:off x="1029256" y="5971530"/>
            <a:ext cx="2472227" cy="457200"/>
          </a:xfrm>
          <a:prstGeom prst="rect">
            <a:avLst/>
          </a:prstGeom>
          <a:solidFill>
            <a:srgbClr val="C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314201-4AB3-3440-B6EC-D498C550E6EF}"/>
              </a:ext>
            </a:extLst>
          </p:cNvPr>
          <p:cNvSpPr/>
          <p:nvPr/>
        </p:nvSpPr>
        <p:spPr>
          <a:xfrm>
            <a:off x="951840" y="5996930"/>
            <a:ext cx="30068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regression model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0BAED2-6D1B-8740-BA65-97A39E73299E}"/>
              </a:ext>
            </a:extLst>
          </p:cNvPr>
          <p:cNvSpPr/>
          <p:nvPr/>
        </p:nvSpPr>
        <p:spPr>
          <a:xfrm>
            <a:off x="338082" y="842121"/>
            <a:ext cx="7387946" cy="4599674"/>
          </a:xfrm>
          <a:prstGeom prst="rect">
            <a:avLst/>
          </a:pr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52994E-9329-574A-A254-0845A4A7F267}"/>
              </a:ext>
            </a:extLst>
          </p:cNvPr>
          <p:cNvSpPr txBox="1"/>
          <p:nvPr/>
        </p:nvSpPr>
        <p:spPr>
          <a:xfrm>
            <a:off x="530222" y="940362"/>
            <a:ext cx="7237890" cy="2323713"/>
          </a:xfrm>
          <a:prstGeom prst="rect">
            <a:avLst/>
          </a:prstGeom>
          <a:noFill/>
          <a:ln w="1016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7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Def:</a:t>
            </a:r>
          </a:p>
          <a:p>
            <a:pPr>
              <a:lnSpc>
                <a:spcPct val="150000"/>
              </a:lnSpc>
              <a:spcBef>
                <a:spcPts val="2700"/>
              </a:spcBef>
            </a:pPr>
            <a:r>
              <a:rPr lang="en-US" sz="2800" b="1" u="sng" dirty="0">
                <a:latin typeface="Avenir Next" panose="020B0503020202020204" pitchFamily="34" charset="0"/>
              </a:rPr>
              <a:t>Regression</a:t>
            </a:r>
            <a:r>
              <a:rPr lang="en-US" sz="2800" dirty="0">
                <a:latin typeface="Avenir Next" panose="020B0503020202020204" pitchFamily="34" charset="0"/>
              </a:rPr>
              <a:t> models are </a:t>
            </a:r>
            <a:r>
              <a:rPr lang="en-US" sz="2800" b="1" dirty="0">
                <a:latin typeface="Avenir Next" panose="020B0503020202020204" pitchFamily="34" charset="0"/>
              </a:rPr>
              <a:t>supervised</a:t>
            </a:r>
            <a:r>
              <a:rPr lang="en-US" sz="2800" dirty="0">
                <a:latin typeface="Avenir Next" panose="020B0503020202020204" pitchFamily="34" charset="0"/>
              </a:rPr>
              <a:t> models, whereby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 </a:t>
            </a:r>
            <a:r>
              <a:rPr lang="en-US" sz="2800" dirty="0">
                <a:latin typeface="Avenir Next" panose="020B0503020202020204" pitchFamily="34" charset="0"/>
              </a:rPr>
              <a:t>are </a:t>
            </a:r>
            <a:r>
              <a:rPr lang="en-US" sz="2800" i="1" dirty="0">
                <a:latin typeface="Avenir Next" panose="020B0503020202020204" pitchFamily="34" charset="0"/>
              </a:rPr>
              <a:t>continuous</a:t>
            </a:r>
            <a:r>
              <a:rPr lang="en-US" sz="2800" dirty="0">
                <a:latin typeface="Avenir Next" panose="020B0503020202020204" pitchFamily="34" charset="0"/>
              </a:rPr>
              <a:t> values.</a:t>
            </a:r>
          </a:p>
        </p:txBody>
      </p:sp>
    </p:spTree>
    <p:extLst>
      <p:ext uri="{BB962C8B-B14F-4D97-AF65-F5344CB8AC3E}">
        <p14:creationId xmlns:p14="http://schemas.microsoft.com/office/powerpoint/2010/main" val="401857238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BC8CC-711B-264B-870E-0D45DB7797FC}"/>
              </a:ext>
            </a:extLst>
          </p:cNvPr>
          <p:cNvSpPr txBox="1"/>
          <p:nvPr/>
        </p:nvSpPr>
        <p:spPr>
          <a:xfrm>
            <a:off x="2139950" y="2361483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Solution: </a:t>
            </a:r>
            <a:r>
              <a:rPr lang="en-US" sz="2800" b="1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CNNs</a:t>
            </a:r>
          </a:p>
        </p:txBody>
      </p:sp>
    </p:spTree>
    <p:extLst>
      <p:ext uri="{BB962C8B-B14F-4D97-AF65-F5344CB8AC3E}">
        <p14:creationId xmlns:p14="http://schemas.microsoft.com/office/powerpoint/2010/main" val="183880703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249487" y="1281983"/>
            <a:ext cx="769302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We have a learned a lot so far, with the assumption that our data is </a:t>
            </a:r>
            <a:r>
              <a:rPr lang="en-US" sz="2400" b="1" dirty="0" err="1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i.i.d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.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(each row is independent from one another)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820B5-5E18-FA4B-B604-C78196775957}"/>
              </a:ext>
            </a:extLst>
          </p:cNvPr>
          <p:cNvSpPr txBox="1"/>
          <p:nvPr/>
        </p:nvSpPr>
        <p:spPr>
          <a:xfrm>
            <a:off x="2139950" y="3453683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But what if our data is different?</a:t>
            </a:r>
          </a:p>
        </p:txBody>
      </p:sp>
    </p:spTree>
    <p:extLst>
      <p:ext uri="{BB962C8B-B14F-4D97-AF65-F5344CB8AC3E}">
        <p14:creationId xmlns:p14="http://schemas.microsoft.com/office/powerpoint/2010/main" val="218329148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139950" y="961282"/>
            <a:ext cx="79121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Scenario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: imagine having data that is sequential in nature (e.g., natural text, speech, video frames, time series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DD3D28-97A8-8E4B-8806-67413B4BA27A}"/>
              </a:ext>
            </a:extLst>
          </p:cNvPr>
          <p:cNvSpPr txBox="1"/>
          <p:nvPr/>
        </p:nvSpPr>
        <p:spPr>
          <a:xfrm>
            <a:off x="1565968" y="4027934"/>
            <a:ext cx="42125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“Today, I went to the </a:t>
            </a: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_____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“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CCEA75-FF02-7640-9668-AD0AB05E3BCA}"/>
              </a:ext>
            </a:extLst>
          </p:cNvPr>
          <p:cNvSpPr txBox="1">
            <a:spLocks/>
          </p:cNvSpPr>
          <p:nvPr/>
        </p:nvSpPr>
        <p:spPr>
          <a:xfrm>
            <a:off x="7467599" y="5402921"/>
            <a:ext cx="2819401" cy="96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PREDICTING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</a:b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EARTHQUAKES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2638BE-9645-CD4F-B5CB-ED105655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973" y="2973576"/>
            <a:ext cx="2372027" cy="210871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A5AE9FA-221B-1349-A16C-1AF8D1872A55}"/>
              </a:ext>
            </a:extLst>
          </p:cNvPr>
          <p:cNvSpPr txBox="1">
            <a:spLocks/>
          </p:cNvSpPr>
          <p:nvPr/>
        </p:nvSpPr>
        <p:spPr>
          <a:xfrm>
            <a:off x="1525814" y="5372741"/>
            <a:ext cx="4252686" cy="96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UNDERESTANDING LANGUAGE</a:t>
            </a:r>
          </a:p>
        </p:txBody>
      </p:sp>
    </p:spTree>
    <p:extLst>
      <p:ext uri="{BB962C8B-B14F-4D97-AF65-F5344CB8AC3E}">
        <p14:creationId xmlns:p14="http://schemas.microsoft.com/office/powerpoint/2010/main" val="329801476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BC8CC-711B-264B-870E-0D45DB7797FC}"/>
              </a:ext>
            </a:extLst>
          </p:cNvPr>
          <p:cNvSpPr txBox="1"/>
          <p:nvPr/>
        </p:nvSpPr>
        <p:spPr>
          <a:xfrm>
            <a:off x="2139950" y="2361483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Solution: </a:t>
            </a:r>
            <a:r>
              <a:rPr lang="en-US" sz="2800" b="1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RNNs / LSTMs</a:t>
            </a:r>
          </a:p>
        </p:txBody>
      </p:sp>
    </p:spTree>
    <p:extLst>
      <p:ext uri="{BB962C8B-B14F-4D97-AF65-F5344CB8AC3E}">
        <p14:creationId xmlns:p14="http://schemas.microsoft.com/office/powerpoint/2010/main" val="298529152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249487" y="1281983"/>
            <a:ext cx="79121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We have learned that PCA can transform our data while maintaining variance. However, it’s unsupervised. Can we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learn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 better representation of our data?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820B5-5E18-FA4B-B604-C78196775957}"/>
              </a:ext>
            </a:extLst>
          </p:cNvPr>
          <p:cNvSpPr txBox="1"/>
          <p:nvPr/>
        </p:nvSpPr>
        <p:spPr>
          <a:xfrm>
            <a:off x="1546224" y="3704619"/>
            <a:ext cx="90995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Perhaps, we can learn how the data was “generated”?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CF51D-4C16-E04C-830A-B76B5B142687}"/>
              </a:ext>
            </a:extLst>
          </p:cNvPr>
          <p:cNvSpPr txBox="1"/>
          <p:nvPr/>
        </p:nvSpPr>
        <p:spPr>
          <a:xfrm>
            <a:off x="2249487" y="5244383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Solution: </a:t>
            </a:r>
            <a:r>
              <a:rPr lang="en-US" sz="2800" b="1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Autoencoders</a:t>
            </a:r>
          </a:p>
        </p:txBody>
      </p:sp>
    </p:spTree>
    <p:extLst>
      <p:ext uri="{BB962C8B-B14F-4D97-AF65-F5344CB8AC3E}">
        <p14:creationId xmlns:p14="http://schemas.microsoft.com/office/powerpoint/2010/main" val="20733743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249487" y="1281983"/>
            <a:ext cx="79121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Can we generate realistic, synthetic data, and do so in such a realistic way that it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increases the performance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of our classifiers?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820B5-5E18-FA4B-B604-C78196775957}"/>
              </a:ext>
            </a:extLst>
          </p:cNvPr>
          <p:cNvSpPr txBox="1"/>
          <p:nvPr/>
        </p:nvSpPr>
        <p:spPr>
          <a:xfrm>
            <a:off x="3685379" y="5573798"/>
            <a:ext cx="52784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DeepFake is an example that uses GANs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CF51D-4C16-E04C-830A-B76B5B142687}"/>
              </a:ext>
            </a:extLst>
          </p:cNvPr>
          <p:cNvSpPr txBox="1"/>
          <p:nvPr/>
        </p:nvSpPr>
        <p:spPr>
          <a:xfrm>
            <a:off x="2368549" y="3882419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Solution: </a:t>
            </a:r>
            <a:r>
              <a:rPr lang="en-US" sz="2800" b="1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GANs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(not GAMs)</a:t>
            </a:r>
          </a:p>
        </p:txBody>
      </p:sp>
    </p:spTree>
    <p:extLst>
      <p:ext uri="{BB962C8B-B14F-4D97-AF65-F5344CB8AC3E}">
        <p14:creationId xmlns:p14="http://schemas.microsoft.com/office/powerpoint/2010/main" val="30839225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249486" y="1104741"/>
            <a:ext cx="8367713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Instead of making just 1 prediction per preset input, sometimes we may want to get real-time feedback as to what our prediction’s effects were. For example, navigating through an environment or game (Mars or Chess Board)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820B5-5E18-FA4B-B604-C78196775957}"/>
              </a:ext>
            </a:extLst>
          </p:cNvPr>
          <p:cNvSpPr txBox="1"/>
          <p:nvPr/>
        </p:nvSpPr>
        <p:spPr>
          <a:xfrm>
            <a:off x="2572938" y="3815513"/>
            <a:ext cx="7503321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We need to represent the updated environment, possible actions to take, risks of those actions,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CF51D-4C16-E04C-830A-B76B5B142687}"/>
              </a:ext>
            </a:extLst>
          </p:cNvPr>
          <p:cNvSpPr txBox="1"/>
          <p:nvPr/>
        </p:nvSpPr>
        <p:spPr>
          <a:xfrm>
            <a:off x="2368549" y="5241319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Solution: </a:t>
            </a:r>
            <a:r>
              <a:rPr lang="en-US" sz="2800" b="1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Reinforcement Learning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47734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BC8CC-711B-264B-870E-0D45DB7797FC}"/>
              </a:ext>
            </a:extLst>
          </p:cNvPr>
          <p:cNvSpPr txBox="1"/>
          <p:nvPr/>
        </p:nvSpPr>
        <p:spPr>
          <a:xfrm>
            <a:off x="4594225" y="2437683"/>
            <a:ext cx="300355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Questions?</a:t>
            </a:r>
            <a:endParaRPr lang="en-US" sz="2800" b="1" dirty="0">
              <a:solidFill>
                <a:srgbClr val="C00000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446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2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68546" y="545724"/>
            <a:ext cx="5110669" cy="596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 (e.g.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divide our data and learn how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is related to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Assert that: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Want a model that is: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Predicts real numbers (</a:t>
            </a: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regression model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11B5F0-C4C7-9242-B4C7-4082E371D17C}"/>
              </a:ext>
            </a:extLst>
          </p:cNvPr>
          <p:cNvSpPr/>
          <p:nvPr/>
        </p:nvSpPr>
        <p:spPr>
          <a:xfrm>
            <a:off x="68546" y="412595"/>
            <a:ext cx="5110669" cy="612718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2400A40-8F4A-724C-A1F4-A34735EC7033}"/>
              </a:ext>
            </a:extLst>
          </p:cNvPr>
          <p:cNvSpPr/>
          <p:nvPr/>
        </p:nvSpPr>
        <p:spPr>
          <a:xfrm>
            <a:off x="1029256" y="5971530"/>
            <a:ext cx="2472227" cy="457200"/>
          </a:xfrm>
          <a:prstGeom prst="rect">
            <a:avLst/>
          </a:prstGeom>
          <a:solidFill>
            <a:srgbClr val="C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0BAED2-6D1B-8740-BA65-97A39E73299E}"/>
              </a:ext>
            </a:extLst>
          </p:cNvPr>
          <p:cNvSpPr/>
          <p:nvPr/>
        </p:nvSpPr>
        <p:spPr>
          <a:xfrm>
            <a:off x="338082" y="842121"/>
            <a:ext cx="7387946" cy="4599674"/>
          </a:xfrm>
          <a:prstGeom prst="rect">
            <a:avLst/>
          </a:pr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58EF7E-33E8-6443-925E-93420ABBA0D0}"/>
              </a:ext>
            </a:extLst>
          </p:cNvPr>
          <p:cNvSpPr txBox="1"/>
          <p:nvPr/>
        </p:nvSpPr>
        <p:spPr>
          <a:xfrm>
            <a:off x="530222" y="940362"/>
            <a:ext cx="7237890" cy="3962623"/>
          </a:xfrm>
          <a:prstGeom prst="rect">
            <a:avLst/>
          </a:prstGeom>
          <a:noFill/>
          <a:ln w="1016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7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Def:</a:t>
            </a:r>
          </a:p>
          <a:p>
            <a:pPr>
              <a:lnSpc>
                <a:spcPct val="150000"/>
              </a:lnSpc>
              <a:spcBef>
                <a:spcPts val="2700"/>
              </a:spcBef>
            </a:pPr>
            <a:r>
              <a:rPr lang="en-US" sz="2800" b="1" u="sng" dirty="0">
                <a:latin typeface="Avenir Next" panose="020B0503020202020204" pitchFamily="34" charset="0"/>
              </a:rPr>
              <a:t>Regression</a:t>
            </a:r>
            <a:r>
              <a:rPr lang="en-US" sz="2800" dirty="0">
                <a:latin typeface="Avenir Next" panose="020B0503020202020204" pitchFamily="34" charset="0"/>
              </a:rPr>
              <a:t> models are </a:t>
            </a:r>
            <a:r>
              <a:rPr lang="en-US" sz="2800" b="1" dirty="0">
                <a:latin typeface="Avenir Next" panose="020B0503020202020204" pitchFamily="34" charset="0"/>
              </a:rPr>
              <a:t>supervised</a:t>
            </a:r>
            <a:r>
              <a:rPr lang="en-US" sz="2800" dirty="0">
                <a:latin typeface="Avenir Next" panose="020B0503020202020204" pitchFamily="34" charset="0"/>
              </a:rPr>
              <a:t> models, whereby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 </a:t>
            </a:r>
            <a:r>
              <a:rPr lang="en-US" sz="2800" dirty="0">
                <a:latin typeface="Avenir Next" panose="020B0503020202020204" pitchFamily="34" charset="0"/>
              </a:rPr>
              <a:t>are </a:t>
            </a:r>
            <a:r>
              <a:rPr lang="en-US" sz="2800" i="1" dirty="0">
                <a:latin typeface="Avenir Next" panose="020B0503020202020204" pitchFamily="34" charset="0"/>
              </a:rPr>
              <a:t>continuous</a:t>
            </a:r>
            <a:r>
              <a:rPr lang="en-US" sz="2800" dirty="0">
                <a:latin typeface="Avenir Next" panose="020B0503020202020204" pitchFamily="34" charset="0"/>
              </a:rPr>
              <a:t> values.</a:t>
            </a:r>
          </a:p>
          <a:p>
            <a:pPr>
              <a:lnSpc>
                <a:spcPct val="150000"/>
              </a:lnSpc>
              <a:spcBef>
                <a:spcPts val="2700"/>
              </a:spcBef>
            </a:pPr>
            <a:r>
              <a:rPr lang="en-US" sz="2800" b="1" u="sng" dirty="0">
                <a:latin typeface="Avenir Next" panose="020B0503020202020204" pitchFamily="34" charset="0"/>
              </a:rPr>
              <a:t>Classification</a:t>
            </a:r>
            <a:r>
              <a:rPr lang="en-US" sz="2800" dirty="0">
                <a:latin typeface="Avenir Next" panose="020B0503020202020204" pitchFamily="34" charset="0"/>
              </a:rPr>
              <a:t> models are </a:t>
            </a:r>
            <a:r>
              <a:rPr lang="en-US" sz="2800" b="1" dirty="0">
                <a:latin typeface="Avenir Next" panose="020B0503020202020204" pitchFamily="34" charset="0"/>
              </a:rPr>
              <a:t>supervised</a:t>
            </a:r>
            <a:r>
              <a:rPr lang="en-US" sz="2800" dirty="0">
                <a:latin typeface="Avenir Next" panose="020B0503020202020204" pitchFamily="34" charset="0"/>
              </a:rPr>
              <a:t> models, whereby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r>
              <a:rPr lang="en-US" sz="2800" dirty="0">
                <a:latin typeface="Avenir Next" panose="020B0503020202020204" pitchFamily="34" charset="0"/>
              </a:rPr>
              <a:t> are </a:t>
            </a:r>
            <a:r>
              <a:rPr lang="en-US" sz="2800" i="1" dirty="0">
                <a:latin typeface="Avenir Next" panose="020B0503020202020204" pitchFamily="34" charset="0"/>
              </a:rPr>
              <a:t>categorical</a:t>
            </a:r>
            <a:r>
              <a:rPr lang="en-US" sz="2800" dirty="0">
                <a:latin typeface="Avenir Next" panose="020B0503020202020204" pitchFamily="34" charset="0"/>
              </a:rPr>
              <a:t> values.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03E93D-3AF4-5846-927A-1C84D1B54820}"/>
              </a:ext>
            </a:extLst>
          </p:cNvPr>
          <p:cNvSpPr/>
          <p:nvPr/>
        </p:nvSpPr>
        <p:spPr>
          <a:xfrm>
            <a:off x="951840" y="5996930"/>
            <a:ext cx="30068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3113773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200501" y="808239"/>
            <a:ext cx="5110669" cy="3919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say this this is our data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Want a model that is: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Predicts real numbers (</a:t>
            </a: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regression model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400" dirty="0">
                <a:latin typeface="Avenir Next" panose="020B0503020202020204" pitchFamily="34" charset="0"/>
              </a:rPr>
              <a:t>: What model could we use?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BB5F137-9F32-EA4E-B946-51150CA6B6CD}"/>
              </a:ext>
            </a:extLst>
          </p:cNvPr>
          <p:cNvSpPr/>
          <p:nvPr/>
        </p:nvSpPr>
        <p:spPr>
          <a:xfrm>
            <a:off x="258898" y="3854367"/>
            <a:ext cx="165100" cy="155261"/>
          </a:xfrm>
          <a:prstGeom prst="ellipse">
            <a:avLst/>
          </a:prstGeom>
          <a:solidFill>
            <a:srgbClr val="B9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81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DE0F5B2-93B9-0C48-90EA-CBD6AFB261BD}"/>
              </a:ext>
            </a:extLst>
          </p:cNvPr>
          <p:cNvGrpSpPr/>
          <p:nvPr/>
        </p:nvGrpSpPr>
        <p:grpSpPr>
          <a:xfrm>
            <a:off x="7264400" y="5300000"/>
            <a:ext cx="4356100" cy="1842780"/>
            <a:chOff x="7264400" y="5300000"/>
            <a:chExt cx="4356100" cy="184278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12E451B-BFF5-FF4A-9355-42340B991C66}"/>
                </a:ext>
              </a:extLst>
            </p:cNvPr>
            <p:cNvSpPr/>
            <p:nvPr/>
          </p:nvSpPr>
          <p:spPr>
            <a:xfrm flipH="1">
              <a:off x="8197850" y="5300000"/>
              <a:ext cx="198120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A7472E9-AB97-F247-AF43-78F4A8F7D3A3}"/>
                </a:ext>
              </a:extLst>
            </p:cNvPr>
            <p:cNvSpPr/>
            <p:nvPr/>
          </p:nvSpPr>
          <p:spPr>
            <a:xfrm>
              <a:off x="9378950" y="5467833"/>
              <a:ext cx="22415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F96C97C-9C48-F345-90CB-AAC8C08A6C4E}"/>
                </a:ext>
              </a:extLst>
            </p:cNvPr>
            <p:cNvSpPr/>
            <p:nvPr/>
          </p:nvSpPr>
          <p:spPr>
            <a:xfrm flipH="1">
              <a:off x="7264400" y="5794819"/>
              <a:ext cx="25336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11538" y="-1437268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425494" y="2825571"/>
              <a:ext cx="18389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9" name="Freeform 8">
            <a:extLst>
              <a:ext uri="{FF2B5EF4-FFF2-40B4-BE49-F238E27FC236}">
                <a16:creationId xmlns:a16="http://schemas.microsoft.com/office/drawing/2014/main" id="{93A48C7A-4570-4242-9CAC-C7940BB1D097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08A604-9204-BD47-B9BC-714C73EC378A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2" name="Parallelogram 1">
              <a:extLst>
                <a:ext uri="{FF2B5EF4-FFF2-40B4-BE49-F238E27FC236}">
                  <a16:creationId xmlns:a16="http://schemas.microsoft.com/office/drawing/2014/main" id="{CAAAE847-11BB-A744-9588-0DB2A2EC76ED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B97B2245-971A-DD46-A574-2450E7BF168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A78F72-8226-4E49-85E5-6468A737F7C6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066C387-AFD5-8C43-86D4-AFB930A4A2AA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0A8B792C-427B-8149-B688-256A583606BF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0B798CDF-A0D0-AD48-ABB9-7D9BA4B11E1D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046E0182-828B-BB4B-B9A8-9E55A5A76226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A77A75C-9392-5342-9179-ABC4BF350933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4F2D834-1348-F841-B466-985548F388B6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81166D0-CE30-5948-A4DB-F3AD5DE9AF9E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85B7F06-1281-6447-87F7-23078973C89C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7AC8A70-362E-E94F-A393-F9B56414BAAE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18E43D96-9548-234F-83AA-3A4B19CCEBC0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E5D012C-41F8-EE4E-8CA1-1910A42A7B58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EA8F2B-EDFF-4D4A-897B-343228304B96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EDEF107C-D82C-7943-A571-F84C6DA4E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F69A025-461D-8446-960E-D0B9FEA80CE4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</p:spTree>
    <p:extLst>
      <p:ext uri="{BB962C8B-B14F-4D97-AF65-F5344CB8AC3E}">
        <p14:creationId xmlns:p14="http://schemas.microsoft.com/office/powerpoint/2010/main" val="37744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81481E-6 L 0.00534 0.9229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4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DE0F5B2-93B9-0C48-90EA-CBD6AFB261BD}"/>
              </a:ext>
            </a:extLst>
          </p:cNvPr>
          <p:cNvGrpSpPr/>
          <p:nvPr/>
        </p:nvGrpSpPr>
        <p:grpSpPr>
          <a:xfrm>
            <a:off x="7264400" y="5300000"/>
            <a:ext cx="4356100" cy="1842780"/>
            <a:chOff x="7264400" y="5300000"/>
            <a:chExt cx="4356100" cy="184278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12E451B-BFF5-FF4A-9355-42340B991C66}"/>
                </a:ext>
              </a:extLst>
            </p:cNvPr>
            <p:cNvSpPr/>
            <p:nvPr/>
          </p:nvSpPr>
          <p:spPr>
            <a:xfrm flipH="1">
              <a:off x="8197850" y="5300000"/>
              <a:ext cx="198120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A7472E9-AB97-F247-AF43-78F4A8F7D3A3}"/>
                </a:ext>
              </a:extLst>
            </p:cNvPr>
            <p:cNvSpPr/>
            <p:nvPr/>
          </p:nvSpPr>
          <p:spPr>
            <a:xfrm>
              <a:off x="9378950" y="5467833"/>
              <a:ext cx="22415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F96C97C-9C48-F345-90CB-AAC8C08A6C4E}"/>
                </a:ext>
              </a:extLst>
            </p:cNvPr>
            <p:cNvSpPr/>
            <p:nvPr/>
          </p:nvSpPr>
          <p:spPr>
            <a:xfrm flipH="1">
              <a:off x="7264400" y="5794819"/>
              <a:ext cx="25336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00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DCA0CB-18C4-E243-9985-723171419E13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225722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9509831" cy="5471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Recap models from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CS109A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 and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CS109B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Understand the different </a:t>
            </a:r>
            <a:r>
              <a:rPr lang="en-US" u="sng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categories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 of models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Discern similarities/differences between models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Feel comfortable choosing which model to use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Understand the limitations of our models thus far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Feel prepared tackling the remaining course content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1046406" y="1509941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1046406" y="1600656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1046406" y="2373541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1046406" y="2464256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1071806" y="3224441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1071806" y="3315156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1071806" y="3997325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1071806" y="4088040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1114862" y="4931726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1114862" y="5022441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1145218" y="5775412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1145218" y="5866127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1835340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3096168" y="3211389"/>
            <a:ext cx="4593379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3629217" y="3408235"/>
                <a:ext cx="3800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+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217" y="3408235"/>
                <a:ext cx="3800792" cy="369332"/>
              </a:xfrm>
              <a:prstGeom prst="rect">
                <a:avLst/>
              </a:prstGeom>
              <a:blipFill>
                <a:blip r:embed="rId6"/>
                <a:stretch>
                  <a:fillRect l="-2667" t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09544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116294" y="2109322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527DA4-8E54-FF49-87B9-4D51802BE504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902829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3096168" y="3211389"/>
            <a:ext cx="4593379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3629217" y="3408235"/>
                <a:ext cx="3800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+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217" y="3408235"/>
                <a:ext cx="3800792" cy="369332"/>
              </a:xfrm>
              <a:prstGeom prst="rect">
                <a:avLst/>
              </a:prstGeom>
              <a:blipFill>
                <a:blip r:embed="rId6"/>
                <a:stretch>
                  <a:fillRect l="-2667" t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09544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9372296" y="5280611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10326979" y="527632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blipFill>
                <a:blip r:embed="rId9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323372" y="528292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blipFill>
                <a:blip r:embed="rId10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10115599" y="296575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9708877" y="2999655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877" y="2999655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031356">
            <a:off x="9651075" y="3603773"/>
            <a:ext cx="397123" cy="166229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10197734" y="3007529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734" y="3007529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>
            <a:extLst>
              <a:ext uri="{FF2B5EF4-FFF2-40B4-BE49-F238E27FC236}">
                <a16:creationId xmlns:a16="http://schemas.microsoft.com/office/drawing/2014/main" id="{FA994E86-F457-3C4E-A54C-D11BBC018769}"/>
              </a:ext>
            </a:extLst>
          </p:cNvPr>
          <p:cNvSpPr/>
          <p:nvPr/>
        </p:nvSpPr>
        <p:spPr>
          <a:xfrm rot="10800000">
            <a:off x="10345114" y="3629737"/>
            <a:ext cx="402114" cy="157017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D41B5647-54FD-5941-BB29-51721E145FA2}"/>
              </a:ext>
            </a:extLst>
          </p:cNvPr>
          <p:cNvSpPr/>
          <p:nvPr/>
        </p:nvSpPr>
        <p:spPr>
          <a:xfrm rot="9615851">
            <a:off x="11060400" y="3613162"/>
            <a:ext cx="354199" cy="163847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9407077" y="419761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077" y="4197612"/>
                <a:ext cx="401005" cy="400110"/>
              </a:xfrm>
              <a:prstGeom prst="rect">
                <a:avLst/>
              </a:prstGeom>
              <a:blipFill>
                <a:blip r:embed="rId13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10185420" y="427777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420" y="4277773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7A5A8E-AF30-2C4C-9672-BC116908FFF3}"/>
                  </a:ext>
                </a:extLst>
              </p:cNvPr>
              <p:cNvSpPr txBox="1"/>
              <p:nvPr/>
            </p:nvSpPr>
            <p:spPr>
              <a:xfrm>
                <a:off x="10883682" y="428638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7A5A8E-AF30-2C4C-9672-BC116908F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682" y="4286383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116294" y="2109322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9441860" y="5988732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9083343" y="3479105"/>
            <a:ext cx="292569" cy="155285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/>
              <p:nvPr/>
            </p:nvSpPr>
            <p:spPr>
              <a:xfrm>
                <a:off x="8578776" y="4086328"/>
                <a:ext cx="632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776" y="4086328"/>
                <a:ext cx="632716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280973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767F24E9-24DD-574D-B807-8AF60CB71F43}"/>
              </a:ext>
            </a:extLst>
          </p:cNvPr>
          <p:cNvSpPr txBox="1"/>
          <p:nvPr/>
        </p:nvSpPr>
        <p:spPr>
          <a:xfrm>
            <a:off x="9441860" y="5988732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3096168" y="3211389"/>
            <a:ext cx="4593379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3629217" y="3408235"/>
                <a:ext cx="3800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+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217" y="3408235"/>
                <a:ext cx="3800792" cy="369332"/>
              </a:xfrm>
              <a:prstGeom prst="rect">
                <a:avLst/>
              </a:prstGeom>
              <a:blipFill>
                <a:blip r:embed="rId6"/>
                <a:stretch>
                  <a:fillRect l="-2667" t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09544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9372296" y="5280611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10326979" y="527632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blipFill>
                <a:blip r:embed="rId9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323372" y="528292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blipFill>
                <a:blip r:embed="rId10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10115599" y="296575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9708877" y="2999655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877" y="2999655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031356">
            <a:off x="9651075" y="3603773"/>
            <a:ext cx="397123" cy="166229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10197734" y="3007529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734" y="3007529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>
            <a:extLst>
              <a:ext uri="{FF2B5EF4-FFF2-40B4-BE49-F238E27FC236}">
                <a16:creationId xmlns:a16="http://schemas.microsoft.com/office/drawing/2014/main" id="{FA994E86-F457-3C4E-A54C-D11BBC018769}"/>
              </a:ext>
            </a:extLst>
          </p:cNvPr>
          <p:cNvSpPr/>
          <p:nvPr/>
        </p:nvSpPr>
        <p:spPr>
          <a:xfrm rot="10800000">
            <a:off x="10345114" y="3629737"/>
            <a:ext cx="402114" cy="157017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D41B5647-54FD-5941-BB29-51721E145FA2}"/>
              </a:ext>
            </a:extLst>
          </p:cNvPr>
          <p:cNvSpPr/>
          <p:nvPr/>
        </p:nvSpPr>
        <p:spPr>
          <a:xfrm rot="9615851">
            <a:off x="11060400" y="3613162"/>
            <a:ext cx="354199" cy="163847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9407077" y="419761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077" y="4197612"/>
                <a:ext cx="401005" cy="400110"/>
              </a:xfrm>
              <a:prstGeom prst="rect">
                <a:avLst/>
              </a:prstGeom>
              <a:blipFill>
                <a:blip r:embed="rId13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10185420" y="427777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420" y="4277773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7A5A8E-AF30-2C4C-9672-BC116908FFF3}"/>
                  </a:ext>
                </a:extLst>
              </p:cNvPr>
              <p:cNvSpPr txBox="1"/>
              <p:nvPr/>
            </p:nvSpPr>
            <p:spPr>
              <a:xfrm>
                <a:off x="10883682" y="428638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7A5A8E-AF30-2C4C-9672-BC116908F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682" y="4286383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116294" y="2109322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9083343" y="3479105"/>
            <a:ext cx="292569" cy="155285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/>
              <p:nvPr/>
            </p:nvSpPr>
            <p:spPr>
              <a:xfrm>
                <a:off x="8578776" y="4086328"/>
                <a:ext cx="632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776" y="4086328"/>
                <a:ext cx="632716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BD6C423-63F5-BE47-993E-94EE91C969DC}"/>
              </a:ext>
            </a:extLst>
          </p:cNvPr>
          <p:cNvSpPr/>
          <p:nvPr/>
        </p:nvSpPr>
        <p:spPr>
          <a:xfrm>
            <a:off x="0" y="578241"/>
            <a:ext cx="12192000" cy="629225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27532AB-3852-8247-A882-AAC2B19CDB38}"/>
              </a:ext>
            </a:extLst>
          </p:cNvPr>
          <p:cNvSpPr/>
          <p:nvPr/>
        </p:nvSpPr>
        <p:spPr>
          <a:xfrm>
            <a:off x="2254981" y="1327088"/>
            <a:ext cx="8739896" cy="4080259"/>
          </a:xfrm>
          <a:prstGeom prst="rect">
            <a:avLst/>
          </a:pr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844158-0299-0E4B-9AD7-197EE35A5ACF}"/>
                  </a:ext>
                </a:extLst>
              </p:cNvPr>
              <p:cNvSpPr txBox="1"/>
              <p:nvPr/>
            </p:nvSpPr>
            <p:spPr>
              <a:xfrm>
                <a:off x="2652599" y="1653097"/>
                <a:ext cx="7782837" cy="2970044"/>
              </a:xfrm>
              <a:prstGeom prst="rect">
                <a:avLst/>
              </a:prstGeom>
              <a:noFill/>
              <a:ln w="1016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NOTE:</a:t>
                </a:r>
              </a:p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800" dirty="0">
                    <a:latin typeface="Avenir Next" panose="020B0503020202020204" pitchFamily="34" charset="0"/>
                  </a:rPr>
                  <a:t>For convenience, in machine learning we tend to let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800" dirty="0">
                    <a:latin typeface="Avenir Next" panose="020B0503020202020204" pitchFamily="34" charset="0"/>
                  </a:rPr>
                  <a:t> represent all of our model’s parameters</a:t>
                </a:r>
                <a:br>
                  <a:rPr lang="en-US" sz="2800" dirty="0">
                    <a:latin typeface="Avenir Next" panose="020B0503020202020204" pitchFamily="34" charset="0"/>
                  </a:rPr>
                </a:br>
                <a:r>
                  <a:rPr lang="en-US" sz="2800" dirty="0">
                    <a:latin typeface="Avenir Next" panose="020B0503020202020204" pitchFamily="34" charset="0"/>
                  </a:rPr>
                  <a:t>(e.g.,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venir Next" panose="020B0503020202020204" pitchFamily="34" charset="0"/>
                  </a:rPr>
                  <a:t> </a:t>
                </a:r>
                <a:r>
                  <a:rPr lang="en-US" sz="2800" dirty="0">
                    <a:latin typeface="Avenir Next" panose="020B0503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844158-0299-0E4B-9AD7-197EE35A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599" y="1653097"/>
                <a:ext cx="7782837" cy="2970044"/>
              </a:xfrm>
              <a:prstGeom prst="rect">
                <a:avLst/>
              </a:prstGeom>
              <a:blipFill>
                <a:blip r:embed="rId17"/>
                <a:stretch>
                  <a:fillRect l="-1629" r="-1466" b="-2128"/>
                </a:stretch>
              </a:blipFill>
              <a:ln w="1016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2563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FF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4038810" y="720506"/>
            <a:ext cx="41143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IMPORTANT</a:t>
            </a:r>
            <a:endParaRPr lang="en-US" sz="4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286587" y="1754221"/>
            <a:ext cx="5631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When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training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any supervised model, be mindful of what you select for: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B0D431-FEF2-C248-BCD8-DAE15CB6160D}"/>
              </a:ext>
            </a:extLst>
          </p:cNvPr>
          <p:cNvSpPr txBox="1"/>
          <p:nvPr/>
        </p:nvSpPr>
        <p:spPr>
          <a:xfrm>
            <a:off x="286587" y="2853185"/>
            <a:ext cx="566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1. Our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loss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function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(aka cost function)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D61A97-96D9-A842-AEF7-4C1C40C85F91}"/>
              </a:ext>
            </a:extLst>
          </p:cNvPr>
          <p:cNvSpPr txBox="1"/>
          <p:nvPr/>
        </p:nvSpPr>
        <p:spPr>
          <a:xfrm>
            <a:off x="286587" y="4640063"/>
            <a:ext cx="5823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2. Our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optimization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/>
              <p:nvPr/>
            </p:nvSpPr>
            <p:spPr>
              <a:xfrm>
                <a:off x="622553" y="3341535"/>
                <a:ext cx="504430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Measures how bad our current parameters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are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53" y="3341535"/>
                <a:ext cx="5044303" cy="707886"/>
              </a:xfrm>
              <a:prstGeom prst="rect">
                <a:avLst/>
              </a:prstGeom>
              <a:blipFill>
                <a:blip r:embed="rId2"/>
                <a:stretch>
                  <a:fillRect l="-1005"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A1802-DCAA-E547-8B8F-091526E89D44}"/>
                  </a:ext>
                </a:extLst>
              </p:cNvPr>
              <p:cNvSpPr txBox="1"/>
              <p:nvPr/>
            </p:nvSpPr>
            <p:spPr>
              <a:xfrm>
                <a:off x="622553" y="5275212"/>
                <a:ext cx="550740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Determines how we update our parameters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that our model better fits our training data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A1802-DCAA-E547-8B8F-091526E89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53" y="5275212"/>
                <a:ext cx="5507408" cy="707886"/>
              </a:xfrm>
              <a:prstGeom prst="rect">
                <a:avLst/>
              </a:prstGeom>
              <a:blipFill>
                <a:blip r:embed="rId3"/>
                <a:stretch>
                  <a:fillRect l="-920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76747D-EA1D-CD4C-B3A0-5C9C1B1D71A6}"/>
              </a:ext>
            </a:extLst>
          </p:cNvPr>
          <p:cNvCxnSpPr>
            <a:cxnSpLocks/>
          </p:cNvCxnSpPr>
          <p:nvPr/>
        </p:nvCxnSpPr>
        <p:spPr>
          <a:xfrm>
            <a:off x="286587" y="2679700"/>
            <a:ext cx="11511713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042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FF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4038810" y="720506"/>
            <a:ext cx="41143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IMPORTANT</a:t>
            </a:r>
            <a:endParaRPr lang="en-US" sz="4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286587" y="1754221"/>
            <a:ext cx="5631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When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training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any supervised model, be mindful of what you select for: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B0D431-FEF2-C248-BCD8-DAE15CB6160D}"/>
              </a:ext>
            </a:extLst>
          </p:cNvPr>
          <p:cNvSpPr txBox="1"/>
          <p:nvPr/>
        </p:nvSpPr>
        <p:spPr>
          <a:xfrm>
            <a:off x="286587" y="2853185"/>
            <a:ext cx="566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1. Our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loss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function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(aka cost function)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D61A97-96D9-A842-AEF7-4C1C40C85F91}"/>
              </a:ext>
            </a:extLst>
          </p:cNvPr>
          <p:cNvSpPr txBox="1"/>
          <p:nvPr/>
        </p:nvSpPr>
        <p:spPr>
          <a:xfrm>
            <a:off x="286587" y="4640063"/>
            <a:ext cx="5823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2. Our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optimization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/>
              <p:nvPr/>
            </p:nvSpPr>
            <p:spPr>
              <a:xfrm>
                <a:off x="622553" y="3341535"/>
                <a:ext cx="504430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Measures how bad our current parameters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are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53" y="3341535"/>
                <a:ext cx="5044303" cy="707886"/>
              </a:xfrm>
              <a:prstGeom prst="rect">
                <a:avLst/>
              </a:prstGeom>
              <a:blipFill>
                <a:blip r:embed="rId2"/>
                <a:stretch>
                  <a:fillRect l="-1005"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A1802-DCAA-E547-8B8F-091526E89D44}"/>
                  </a:ext>
                </a:extLst>
              </p:cNvPr>
              <p:cNvSpPr txBox="1"/>
              <p:nvPr/>
            </p:nvSpPr>
            <p:spPr>
              <a:xfrm>
                <a:off x="622553" y="5275212"/>
                <a:ext cx="550740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Determines how we update our parameters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that our model better fits our training data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A1802-DCAA-E547-8B8F-091526E89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53" y="5275212"/>
                <a:ext cx="5507408" cy="707886"/>
              </a:xfrm>
              <a:prstGeom prst="rect">
                <a:avLst/>
              </a:prstGeom>
              <a:blipFill>
                <a:blip r:embed="rId3"/>
                <a:stretch>
                  <a:fillRect l="-920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3096DA10-5BA6-4748-B7D3-D45B566472A3}"/>
              </a:ext>
            </a:extLst>
          </p:cNvPr>
          <p:cNvSpPr txBox="1"/>
          <p:nvPr/>
        </p:nvSpPr>
        <p:spPr>
          <a:xfrm>
            <a:off x="6364086" y="1737306"/>
            <a:ext cx="5827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When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testing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our model’s predictions, be mindful of what you select for: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D05A6C-33A9-8248-86FB-61F9C816A92C}"/>
              </a:ext>
            </a:extLst>
          </p:cNvPr>
          <p:cNvSpPr txBox="1"/>
          <p:nvPr/>
        </p:nvSpPr>
        <p:spPr>
          <a:xfrm>
            <a:off x="6329297" y="2770919"/>
            <a:ext cx="566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3. Our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evaluation metric</a:t>
            </a: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1840E1B-C1CC-3244-BB4E-D74E4FE9671A}"/>
                  </a:ext>
                </a:extLst>
              </p:cNvPr>
              <p:cNvSpPr txBox="1"/>
              <p:nvPr/>
            </p:nvSpPr>
            <p:spPr>
              <a:xfrm>
                <a:off x="6645768" y="3314850"/>
                <a:ext cx="504430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Determines our model’s performance (e.g., Mean Squared Error (MSE),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𝐹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1</m:t>
                    </m:r>
                    <m: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score, etc.)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1840E1B-C1CC-3244-BB4E-D74E4FE9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768" y="3314850"/>
                <a:ext cx="5044303" cy="1015663"/>
              </a:xfrm>
              <a:prstGeom prst="rect">
                <a:avLst/>
              </a:prstGeom>
              <a:blipFill>
                <a:blip r:embed="rId4"/>
                <a:stretch>
                  <a:fillRect l="-1005" t="-2469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76747D-EA1D-CD4C-B3A0-5C9C1B1D71A6}"/>
              </a:ext>
            </a:extLst>
          </p:cNvPr>
          <p:cNvCxnSpPr>
            <a:cxnSpLocks/>
          </p:cNvCxnSpPr>
          <p:nvPr/>
        </p:nvCxnSpPr>
        <p:spPr>
          <a:xfrm>
            <a:off x="286587" y="2679700"/>
            <a:ext cx="11511713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254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7518467" y="5022190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8021581" y="5087425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9343526" y="508742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10798033" y="508742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8596411" y="6232534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7274468" y="3091520"/>
            <a:ext cx="4593379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+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blipFill>
                <a:blip r:embed="rId6"/>
                <a:stretch>
                  <a:fillRect l="-2667" t="-20000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8690131" y="954868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8854863" y="1020662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9256780" y="1046083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9325484" y="3975574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9294594" y="198945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998716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161317" y="8352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/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blipFill>
                <a:blip r:embed="rId8"/>
                <a:stretch>
                  <a:fillRect t="-104545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CAF5CD20-A421-1C4B-8045-5A4204C27CED}"/>
              </a:ext>
            </a:extLst>
          </p:cNvPr>
          <p:cNvSpPr/>
          <p:nvPr/>
        </p:nvSpPr>
        <p:spPr>
          <a:xfrm>
            <a:off x="165039" y="1989453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9FCB362-95A5-124F-898C-3B420F4F5010}"/>
              </a:ext>
            </a:extLst>
          </p:cNvPr>
          <p:cNvSpPr txBox="1"/>
          <p:nvPr/>
        </p:nvSpPr>
        <p:spPr>
          <a:xfrm>
            <a:off x="1260535" y="2146870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365044B-94E7-064D-9570-1677C85B5084}"/>
              </a:ext>
            </a:extLst>
          </p:cNvPr>
          <p:cNvSpPr/>
          <p:nvPr/>
        </p:nvSpPr>
        <p:spPr>
          <a:xfrm rot="5400000">
            <a:off x="5027092" y="2046056"/>
            <a:ext cx="479884" cy="1865973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/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training our model, how do we measure its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blipFill>
                <a:blip r:embed="rId9"/>
                <a:stretch>
                  <a:fillRect l="-157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446C567D-5448-9446-B53C-3A28621FB90D}"/>
              </a:ext>
            </a:extLst>
          </p:cNvPr>
          <p:cNvSpPr txBox="1"/>
          <p:nvPr/>
        </p:nvSpPr>
        <p:spPr>
          <a:xfrm>
            <a:off x="4188891" y="3343421"/>
            <a:ext cx="201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“Least Squares”</a:t>
            </a:r>
          </a:p>
        </p:txBody>
      </p:sp>
    </p:spTree>
    <p:extLst>
      <p:ext uri="{BB962C8B-B14F-4D97-AF65-F5344CB8AC3E}">
        <p14:creationId xmlns:p14="http://schemas.microsoft.com/office/powerpoint/2010/main" val="4123664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7518467" y="5022190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8021581" y="5087425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9343526" y="508742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10798033" y="508742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8596411" y="6232534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7274468" y="3091520"/>
            <a:ext cx="4593379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+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blipFill>
                <a:blip r:embed="rId5"/>
                <a:stretch>
                  <a:fillRect l="-2667" t="-20000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8690131" y="954868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8854863" y="1020662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9256780" y="1046083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9325484" y="3975574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9294594" y="198945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998716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6AEA6E1-2D01-CC47-B92E-CCF93C1EBD38}"/>
                  </a:ext>
                </a:extLst>
              </p:cNvPr>
              <p:cNvSpPr txBox="1"/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training our model, how do we measure its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6AEA6E1-2D01-CC47-B92E-CCF93C1E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blipFill>
                <a:blip r:embed="rId7"/>
                <a:stretch>
                  <a:fillRect l="-157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161317" y="8352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/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blipFill>
                <a:blip r:embed="rId8"/>
                <a:stretch>
                  <a:fillRect t="-104545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CAF5CD20-A421-1C4B-8045-5A4204C27CED}"/>
              </a:ext>
            </a:extLst>
          </p:cNvPr>
          <p:cNvSpPr/>
          <p:nvPr/>
        </p:nvSpPr>
        <p:spPr>
          <a:xfrm>
            <a:off x="165039" y="1989453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9FCB362-95A5-124F-898C-3B420F4F5010}"/>
              </a:ext>
            </a:extLst>
          </p:cNvPr>
          <p:cNvSpPr txBox="1"/>
          <p:nvPr/>
        </p:nvSpPr>
        <p:spPr>
          <a:xfrm>
            <a:off x="1260535" y="2146870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/>
              <p:nvPr/>
            </p:nvSpPr>
            <p:spPr>
              <a:xfrm>
                <a:off x="1295141" y="39539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How do we find the optimal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that we yield the best predictions?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141" y="3953934"/>
                <a:ext cx="5629519" cy="830997"/>
              </a:xfrm>
              <a:prstGeom prst="rect">
                <a:avLst/>
              </a:prstGeom>
              <a:blipFill>
                <a:blip r:embed="rId9"/>
                <a:stretch>
                  <a:fillRect l="-1577" t="-2985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>
            <a:extLst>
              <a:ext uri="{FF2B5EF4-FFF2-40B4-BE49-F238E27FC236}">
                <a16:creationId xmlns:a16="http://schemas.microsoft.com/office/drawing/2014/main" id="{DB44DA41-EB82-3B4F-8400-ECC1D1E4F95C}"/>
              </a:ext>
            </a:extLst>
          </p:cNvPr>
          <p:cNvSpPr/>
          <p:nvPr/>
        </p:nvSpPr>
        <p:spPr>
          <a:xfrm>
            <a:off x="195923" y="39539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Q2 </a:t>
            </a:r>
            <a:endParaRPr lang="en-US" sz="440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365044B-94E7-064D-9570-1677C85B5084}"/>
              </a:ext>
            </a:extLst>
          </p:cNvPr>
          <p:cNvSpPr/>
          <p:nvPr/>
        </p:nvSpPr>
        <p:spPr>
          <a:xfrm rot="5400000">
            <a:off x="5027092" y="2046056"/>
            <a:ext cx="479884" cy="1865973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8E1216-6131-494D-8990-C52227561DDC}"/>
              </a:ext>
            </a:extLst>
          </p:cNvPr>
          <p:cNvSpPr txBox="1"/>
          <p:nvPr/>
        </p:nvSpPr>
        <p:spPr>
          <a:xfrm>
            <a:off x="4188891" y="3343421"/>
            <a:ext cx="201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“Least Squares”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BC5B1F5-97B4-334E-A45A-960952424452}"/>
              </a:ext>
            </a:extLst>
          </p:cNvPr>
          <p:cNvSpPr/>
          <p:nvPr/>
        </p:nvSpPr>
        <p:spPr>
          <a:xfrm>
            <a:off x="30823" y="4261023"/>
            <a:ext cx="165100" cy="155261"/>
          </a:xfrm>
          <a:prstGeom prst="ellipse">
            <a:avLst/>
          </a:prstGeom>
          <a:solidFill>
            <a:srgbClr val="B9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23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7518467" y="5022190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8021581" y="5087425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9343526" y="508742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10798033" y="508742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8596411" y="6232534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7274468" y="3091520"/>
            <a:ext cx="4593379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+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blipFill>
                <a:blip r:embed="rId5"/>
                <a:stretch>
                  <a:fillRect l="-2667" t="-20000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8690131" y="954868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8854863" y="1020662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9256780" y="1046083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9325484" y="3975574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9294594" y="198945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998716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161317" y="8352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/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blipFill>
                <a:blip r:embed="rId7"/>
                <a:stretch>
                  <a:fillRect t="-104545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CAF5CD20-A421-1C4B-8045-5A4204C27CED}"/>
              </a:ext>
            </a:extLst>
          </p:cNvPr>
          <p:cNvSpPr/>
          <p:nvPr/>
        </p:nvSpPr>
        <p:spPr>
          <a:xfrm>
            <a:off x="165039" y="1989453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9FCB362-95A5-124F-898C-3B420F4F5010}"/>
              </a:ext>
            </a:extLst>
          </p:cNvPr>
          <p:cNvSpPr txBox="1"/>
          <p:nvPr/>
        </p:nvSpPr>
        <p:spPr>
          <a:xfrm>
            <a:off x="1260535" y="2146870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/>
              <p:nvPr/>
            </p:nvSpPr>
            <p:spPr>
              <a:xfrm>
                <a:off x="1295141" y="39539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How do we find the optimal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that we yield the best predictions?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141" y="3953934"/>
                <a:ext cx="5629519" cy="830997"/>
              </a:xfrm>
              <a:prstGeom prst="rect">
                <a:avLst/>
              </a:prstGeom>
              <a:blipFill>
                <a:blip r:embed="rId8"/>
                <a:stretch>
                  <a:fillRect l="-1577" t="-2985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>
            <a:extLst>
              <a:ext uri="{FF2B5EF4-FFF2-40B4-BE49-F238E27FC236}">
                <a16:creationId xmlns:a16="http://schemas.microsoft.com/office/drawing/2014/main" id="{DB44DA41-EB82-3B4F-8400-ECC1D1E4F95C}"/>
              </a:ext>
            </a:extLst>
          </p:cNvPr>
          <p:cNvSpPr/>
          <p:nvPr/>
        </p:nvSpPr>
        <p:spPr>
          <a:xfrm>
            <a:off x="195923" y="39539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Q2 </a:t>
            </a:r>
            <a:endParaRPr lang="en-US" sz="44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9A64313-E44F-4441-BDC4-11DDB04C3450}"/>
              </a:ext>
            </a:extLst>
          </p:cNvPr>
          <p:cNvSpPr/>
          <p:nvPr/>
        </p:nvSpPr>
        <p:spPr>
          <a:xfrm>
            <a:off x="195923" y="4919558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A2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FE3A537-233D-434E-A03C-956C9C7FE627}"/>
              </a:ext>
            </a:extLst>
          </p:cNvPr>
          <p:cNvSpPr txBox="1"/>
          <p:nvPr/>
        </p:nvSpPr>
        <p:spPr>
          <a:xfrm>
            <a:off x="1381340" y="5107546"/>
            <a:ext cx="5629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Two optimization algorithm options: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Gradient Descent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iteratively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search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Directly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closed-form solution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365044B-94E7-064D-9570-1677C85B5084}"/>
              </a:ext>
            </a:extLst>
          </p:cNvPr>
          <p:cNvSpPr/>
          <p:nvPr/>
        </p:nvSpPr>
        <p:spPr>
          <a:xfrm rot="5400000">
            <a:off x="5027092" y="2046056"/>
            <a:ext cx="479884" cy="1865973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44AF4E8-BBED-904A-B4DC-1FA6970C0984}"/>
                  </a:ext>
                </a:extLst>
              </p:cNvPr>
              <p:cNvSpPr txBox="1"/>
              <p:nvPr/>
            </p:nvSpPr>
            <p:spPr>
              <a:xfrm>
                <a:off x="1158049" y="6307875"/>
                <a:ext cx="35540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𝜽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44AF4E8-BBED-904A-B4DC-1FA6970C0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049" y="6307875"/>
                <a:ext cx="355402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/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training our model, how do we measure its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blipFill>
                <a:blip r:embed="rId10"/>
                <a:stretch>
                  <a:fillRect l="-157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0383727F-564F-044B-A879-8473A756ADC3}"/>
              </a:ext>
            </a:extLst>
          </p:cNvPr>
          <p:cNvSpPr txBox="1"/>
          <p:nvPr/>
        </p:nvSpPr>
        <p:spPr>
          <a:xfrm>
            <a:off x="4188891" y="3343421"/>
            <a:ext cx="201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“Least Squares”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72D36BE-8812-8C40-80C3-AEA722FA163A}"/>
              </a:ext>
            </a:extLst>
          </p:cNvPr>
          <p:cNvSpPr/>
          <p:nvPr/>
        </p:nvSpPr>
        <p:spPr>
          <a:xfrm>
            <a:off x="30823" y="4261023"/>
            <a:ext cx="165100" cy="155261"/>
          </a:xfrm>
          <a:prstGeom prst="ellipse">
            <a:avLst/>
          </a:prstGeom>
          <a:solidFill>
            <a:srgbClr val="B9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8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51D81D-0996-BA4D-B3F6-B0A6A512552A}"/>
              </a:ext>
            </a:extLst>
          </p:cNvPr>
          <p:cNvSpPr txBox="1"/>
          <p:nvPr/>
        </p:nvSpPr>
        <p:spPr>
          <a:xfrm>
            <a:off x="707781" y="961148"/>
            <a:ext cx="3521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Fitted model example</a:t>
            </a: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3E567-7DA6-5C43-A9D1-CBF63A655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686" y="1114085"/>
            <a:ext cx="5002414" cy="528272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AB079BF-BD96-C24A-BD23-3C8FE4D27528}"/>
              </a:ext>
            </a:extLst>
          </p:cNvPr>
          <p:cNvSpPr txBox="1"/>
          <p:nvPr/>
        </p:nvSpPr>
        <p:spPr>
          <a:xfrm>
            <a:off x="707781" y="1816454"/>
            <a:ext cx="5553319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The plane is chosen to minimize the sum of the squared vertical distances (per our loss function, least squares) between each observation (red dots) and the plane.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2A0B76-965C-DA41-91C8-4E935C354747}"/>
              </a:ext>
            </a:extLst>
          </p:cNvPr>
          <p:cNvSpPr txBox="1"/>
          <p:nvPr/>
        </p:nvSpPr>
        <p:spPr>
          <a:xfrm>
            <a:off x="6616700" y="6447607"/>
            <a:ext cx="5141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en-US" sz="12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Photo from ”</a:t>
            </a:r>
            <a:r>
              <a:rPr lang="en-US" sz="1200" i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An Introduction to Statistical Learning</a:t>
            </a:r>
            <a:r>
              <a:rPr lang="en-US" sz="12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” (James, et al. 2017)</a:t>
            </a:r>
          </a:p>
        </p:txBody>
      </p:sp>
    </p:spTree>
    <p:extLst>
      <p:ext uri="{BB962C8B-B14F-4D97-AF65-F5344CB8AC3E}">
        <p14:creationId xmlns:p14="http://schemas.microsoft.com/office/powerpoint/2010/main" val="2450140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204068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228438" y="84417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PROS</a:t>
            </a:r>
            <a:endParaRPr lang="en-US" sz="44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/>
              <p:nvPr/>
            </p:nvSpPr>
            <p:spPr>
              <a:xfrm>
                <a:off x="466481" y="1890274"/>
                <a:ext cx="5439019" cy="4329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Simple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and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fast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approach to model linear relationships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Interpretable results via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𝜷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coefficients)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81" y="1890274"/>
                <a:ext cx="5439019" cy="4329390"/>
              </a:xfrm>
              <a:prstGeom prst="rect">
                <a:avLst/>
              </a:prstGeom>
              <a:blipFill>
                <a:blip r:embed="rId2"/>
                <a:stretch>
                  <a:fillRect l="-1399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09B6852-7D70-ED40-A870-8B1829136F8E}"/>
              </a:ext>
            </a:extLst>
          </p:cNvPr>
          <p:cNvSpPr/>
          <p:nvPr/>
        </p:nvSpPr>
        <p:spPr>
          <a:xfrm>
            <a:off x="6824375" y="78664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CONS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A4128-436E-C148-924F-D0316EB1D13E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D92FCB-CB47-2941-A9F0-5B43155D8295}"/>
              </a:ext>
            </a:extLst>
          </p:cNvPr>
          <p:cNvSpPr txBox="1"/>
          <p:nvPr/>
        </p:nvSpPr>
        <p:spPr>
          <a:xfrm>
            <a:off x="6670549" y="1890274"/>
            <a:ext cx="543901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Can’t model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non-linear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relationships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Vulnerable to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outliers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Vulnerable to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collinearity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Assumes error terms are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uncorrelated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D27358-67B4-A442-BD6A-99A6DE9ABC76}"/>
              </a:ext>
            </a:extLst>
          </p:cNvPr>
          <p:cNvSpPr/>
          <p:nvPr/>
        </p:nvSpPr>
        <p:spPr>
          <a:xfrm>
            <a:off x="6670549" y="6398500"/>
            <a:ext cx="50007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* otherwise, we have false feedback during training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2159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089FC70-31DC-9442-8314-4BC2CA096325}"/>
              </a:ext>
            </a:extLst>
          </p:cNvPr>
          <p:cNvSpPr/>
          <p:nvPr/>
        </p:nvSpPr>
        <p:spPr>
          <a:xfrm>
            <a:off x="14379" y="123625"/>
            <a:ext cx="12087922" cy="67687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662C15-A399-4C42-8DF2-B501A47369E6}"/>
              </a:ext>
            </a:extLst>
          </p:cNvPr>
          <p:cNvSpPr txBox="1"/>
          <p:nvPr/>
        </p:nvSpPr>
        <p:spPr>
          <a:xfrm>
            <a:off x="418669" y="957496"/>
            <a:ext cx="1127934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4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Data Science World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7A9304-F27B-A24B-963F-4AF44FF7C417}"/>
              </a:ext>
            </a:extLst>
          </p:cNvPr>
          <p:cNvSpPr txBox="1"/>
          <p:nvPr/>
        </p:nvSpPr>
        <p:spPr>
          <a:xfrm>
            <a:off x="4385211" y="2817394"/>
            <a:ext cx="4522277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5400" b="1" spc="300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 player</a:t>
            </a:r>
          </a:p>
          <a:p>
            <a:pPr>
              <a:spcBef>
                <a:spcPts val="1000"/>
              </a:spcBef>
            </a:pPr>
            <a:r>
              <a:rPr lang="en-US" sz="5400" b="1" spc="300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 players</a:t>
            </a:r>
          </a:p>
          <a:p>
            <a:pPr>
              <a:spcBef>
                <a:spcPts val="1000"/>
              </a:spcBef>
            </a:pPr>
            <a:r>
              <a:rPr lang="en-US" sz="5400" b="1" spc="300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226 players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250C4A7-9710-D34F-AD53-75BF30E5BAA0}"/>
              </a:ext>
            </a:extLst>
          </p:cNvPr>
          <p:cNvGrpSpPr/>
          <p:nvPr/>
        </p:nvGrpSpPr>
        <p:grpSpPr>
          <a:xfrm>
            <a:off x="3246119" y="3009743"/>
            <a:ext cx="847345" cy="672037"/>
            <a:chOff x="3127247" y="2976419"/>
            <a:chExt cx="847345" cy="672037"/>
          </a:xfrm>
        </p:grpSpPr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DCBB0F1E-EBBD-DB48-AF2B-C4E91EDE3634}"/>
                </a:ext>
              </a:extLst>
            </p:cNvPr>
            <p:cNvSpPr/>
            <p:nvPr/>
          </p:nvSpPr>
          <p:spPr>
            <a:xfrm rot="5400000">
              <a:off x="2991304" y="3112362"/>
              <a:ext cx="672037" cy="400151"/>
            </a:xfrm>
            <a:prstGeom prst="triangle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AB388B07-A39D-434B-85C4-924A8ED32E2D}"/>
                </a:ext>
              </a:extLst>
            </p:cNvPr>
            <p:cNvSpPr/>
            <p:nvPr/>
          </p:nvSpPr>
          <p:spPr>
            <a:xfrm rot="5400000">
              <a:off x="3601248" y="3134676"/>
              <a:ext cx="464317" cy="282370"/>
            </a:xfrm>
            <a:prstGeom prst="triangle">
              <a:avLst>
                <a:gd name="adj" fmla="val 58123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DCD424A-FEAE-734C-89A5-8C3DEF2F6D2F}"/>
              </a:ext>
            </a:extLst>
          </p:cNvPr>
          <p:cNvGrpSpPr/>
          <p:nvPr/>
        </p:nvGrpSpPr>
        <p:grpSpPr>
          <a:xfrm>
            <a:off x="3240885" y="4923647"/>
            <a:ext cx="847345" cy="672037"/>
            <a:chOff x="3136391" y="2976420"/>
            <a:chExt cx="847345" cy="672037"/>
          </a:xfrm>
        </p:grpSpPr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9B5E8877-50E8-D342-BB06-99806FFB24E2}"/>
                </a:ext>
              </a:extLst>
            </p:cNvPr>
            <p:cNvSpPr/>
            <p:nvPr/>
          </p:nvSpPr>
          <p:spPr>
            <a:xfrm rot="5400000">
              <a:off x="3000448" y="3112363"/>
              <a:ext cx="672037" cy="400151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>
              <a:extLst>
                <a:ext uri="{FF2B5EF4-FFF2-40B4-BE49-F238E27FC236}">
                  <a16:creationId xmlns:a16="http://schemas.microsoft.com/office/drawing/2014/main" id="{2756B548-1F54-294E-B01A-AB65724AE44A}"/>
                </a:ext>
              </a:extLst>
            </p:cNvPr>
            <p:cNvSpPr/>
            <p:nvPr/>
          </p:nvSpPr>
          <p:spPr>
            <a:xfrm rot="5400000">
              <a:off x="3610392" y="3134677"/>
              <a:ext cx="464317" cy="282370"/>
            </a:xfrm>
            <a:prstGeom prst="triangle">
              <a:avLst>
                <a:gd name="adj" fmla="val 58123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586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48148E-6 L -0.00195 0.2757 " pathEditMode="relative" rAng="0" ptsTypes="AA" p14:bounceEnd="50000">
                                          <p:cBhvr>
                                            <p:cTn id="8" dur="1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1377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48148E-6 L -0.00195 0.2757 " pathEditMode="relative" rAng="0" ptsTypes="AA">
                                          <p:cBhvr>
                                            <p:cTn id="8" dur="1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1377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698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35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68546" y="545724"/>
            <a:ext cx="5110669" cy="282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Returning to our data, let’s model </a:t>
            </a:r>
            <a:r>
              <a:rPr lang="en-US" sz="2400" b="1" dirty="0">
                <a:latin typeface="Avenir Next" panose="020B0503020202020204" pitchFamily="34" charset="0"/>
              </a:rPr>
              <a:t>Play</a:t>
            </a:r>
            <a:r>
              <a:rPr lang="en-US" sz="2400" dirty="0">
                <a:latin typeface="Avenir Next" panose="020B0503020202020204" pitchFamily="34" charset="0"/>
              </a:rPr>
              <a:t> instead of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 </a:t>
            </a:r>
            <a:endParaRPr lang="en-US" sz="2400" b="1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Again, we divide our data and learn how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is related to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Again, assert: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10108384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6593847" y="914883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10480724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6969517" y="1699710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458992" y="2898618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992" y="2898618"/>
                <a:ext cx="2263140" cy="430887"/>
              </a:xfrm>
              <a:prstGeom prst="rect">
                <a:avLst/>
              </a:prstGeom>
              <a:blipFill>
                <a:blip r:embed="rId3"/>
                <a:stretch>
                  <a:fillRect l="-1676" t="-882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529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68546" y="545724"/>
            <a:ext cx="511066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Returning to our data, let’s model </a:t>
            </a:r>
            <a:r>
              <a:rPr lang="en-US" sz="2400" b="1" dirty="0">
                <a:latin typeface="Avenir Next" panose="020B0503020202020204" pitchFamily="34" charset="0"/>
              </a:rPr>
              <a:t>Play</a:t>
            </a:r>
            <a:r>
              <a:rPr lang="en-US" sz="2400" dirty="0">
                <a:latin typeface="Avenir Next" panose="020B0503020202020204" pitchFamily="34" charset="0"/>
              </a:rPr>
              <a:t> instead of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 </a:t>
            </a:r>
            <a:endParaRPr lang="en-US" sz="2400" b="1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Again, we divide our data and learn how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is related to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Again, assert: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Want a model that is: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Predicts categories/classes (</a:t>
            </a: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classification model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400" dirty="0">
                <a:latin typeface="Avenir Next" panose="020B0503020202020204" pitchFamily="34" charset="0"/>
              </a:rPr>
              <a:t>: What model could we use?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10108384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6593847" y="914883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10480724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6969517" y="1699710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458992" y="2898618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992" y="2898618"/>
                <a:ext cx="2263140" cy="430887"/>
              </a:xfrm>
              <a:prstGeom prst="rect">
                <a:avLst/>
              </a:prstGeom>
              <a:blipFill>
                <a:blip r:embed="rId3"/>
                <a:stretch>
                  <a:fillRect l="-1676" t="-882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A292AB5-8082-294F-AABD-CDB423BE1449}"/>
              </a:ext>
            </a:extLst>
          </p:cNvPr>
          <p:cNvSpPr/>
          <p:nvPr/>
        </p:nvSpPr>
        <p:spPr>
          <a:xfrm>
            <a:off x="157823" y="5899323"/>
            <a:ext cx="165100" cy="155261"/>
          </a:xfrm>
          <a:prstGeom prst="ellipse">
            <a:avLst/>
          </a:prstGeom>
          <a:solidFill>
            <a:srgbClr val="B9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22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DE0F5B2-93B9-0C48-90EA-CBD6AFB261BD}"/>
              </a:ext>
            </a:extLst>
          </p:cNvPr>
          <p:cNvGrpSpPr/>
          <p:nvPr/>
        </p:nvGrpSpPr>
        <p:grpSpPr>
          <a:xfrm>
            <a:off x="7264400" y="5300000"/>
            <a:ext cx="4356100" cy="1842780"/>
            <a:chOff x="7264400" y="5300000"/>
            <a:chExt cx="4356100" cy="184278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12E451B-BFF5-FF4A-9355-42340B991C66}"/>
                </a:ext>
              </a:extLst>
            </p:cNvPr>
            <p:cNvSpPr/>
            <p:nvPr/>
          </p:nvSpPr>
          <p:spPr>
            <a:xfrm flipH="1">
              <a:off x="8197850" y="5300000"/>
              <a:ext cx="198120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A7472E9-AB97-F247-AF43-78F4A8F7D3A3}"/>
                </a:ext>
              </a:extLst>
            </p:cNvPr>
            <p:cNvSpPr/>
            <p:nvPr/>
          </p:nvSpPr>
          <p:spPr>
            <a:xfrm>
              <a:off x="9378950" y="5467833"/>
              <a:ext cx="22415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F96C97C-9C48-F345-90CB-AAC8C08A6C4E}"/>
                </a:ext>
              </a:extLst>
            </p:cNvPr>
            <p:cNvSpPr/>
            <p:nvPr/>
          </p:nvSpPr>
          <p:spPr>
            <a:xfrm flipH="1">
              <a:off x="7264400" y="5794819"/>
              <a:ext cx="25336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CE31C91-B34C-B149-9352-0DA24950C9F6}"/>
              </a:ext>
            </a:extLst>
          </p:cNvPr>
          <p:cNvGrpSpPr/>
          <p:nvPr/>
        </p:nvGrpSpPr>
        <p:grpSpPr>
          <a:xfrm>
            <a:off x="854138" y="-1407123"/>
            <a:ext cx="1856448" cy="1276350"/>
            <a:chOff x="5407952" y="2782549"/>
            <a:chExt cx="1856448" cy="127635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FEFEA81-A281-824F-A28F-67885681FA16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62AAD6-9484-0441-BBA6-5933D2514821}"/>
                </a:ext>
              </a:extLst>
            </p:cNvPr>
            <p:cNvSpPr txBox="1"/>
            <p:nvPr/>
          </p:nvSpPr>
          <p:spPr>
            <a:xfrm>
              <a:off x="5425494" y="2825571"/>
              <a:ext cx="18389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14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0.00534 0.9229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4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DE0F5B2-93B9-0C48-90EA-CBD6AFB261BD}"/>
              </a:ext>
            </a:extLst>
          </p:cNvPr>
          <p:cNvGrpSpPr/>
          <p:nvPr/>
        </p:nvGrpSpPr>
        <p:grpSpPr>
          <a:xfrm>
            <a:off x="7264400" y="5300000"/>
            <a:ext cx="4356100" cy="1842780"/>
            <a:chOff x="7264400" y="5300000"/>
            <a:chExt cx="4356100" cy="184278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12E451B-BFF5-FF4A-9355-42340B991C66}"/>
                </a:ext>
              </a:extLst>
            </p:cNvPr>
            <p:cNvSpPr/>
            <p:nvPr/>
          </p:nvSpPr>
          <p:spPr>
            <a:xfrm flipH="1">
              <a:off x="8197850" y="5300000"/>
              <a:ext cx="198120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A7472E9-AB97-F247-AF43-78F4A8F7D3A3}"/>
                </a:ext>
              </a:extLst>
            </p:cNvPr>
            <p:cNvSpPr/>
            <p:nvPr/>
          </p:nvSpPr>
          <p:spPr>
            <a:xfrm>
              <a:off x="9378950" y="5467833"/>
              <a:ext cx="22415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F96C97C-9C48-F345-90CB-AAC8C08A6C4E}"/>
                </a:ext>
              </a:extLst>
            </p:cNvPr>
            <p:cNvSpPr/>
            <p:nvPr/>
          </p:nvSpPr>
          <p:spPr>
            <a:xfrm flipH="1">
              <a:off x="7264400" y="5794819"/>
              <a:ext cx="25336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223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3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FB3473-DF0B-9645-AF6B-982FC2586D26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379885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3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2549858" y="2909118"/>
            <a:ext cx="5456455" cy="1386224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355290"/>
            <a:ext cx="402114" cy="66687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9372296" y="5280611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10326979" y="527632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blipFill>
                <a:blip r:embed="rId9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323372" y="528292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blipFill>
                <a:blip r:embed="rId10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10115599" y="2965759"/>
            <a:ext cx="768083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9708877" y="2999655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877" y="2999655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031356">
            <a:off x="9651075" y="3603773"/>
            <a:ext cx="397123" cy="166229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10349610" y="300762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9610" y="3007626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>
            <a:extLst>
              <a:ext uri="{FF2B5EF4-FFF2-40B4-BE49-F238E27FC236}">
                <a16:creationId xmlns:a16="http://schemas.microsoft.com/office/drawing/2014/main" id="{FA994E86-F457-3C4E-A54C-D11BBC018769}"/>
              </a:ext>
            </a:extLst>
          </p:cNvPr>
          <p:cNvSpPr/>
          <p:nvPr/>
        </p:nvSpPr>
        <p:spPr>
          <a:xfrm rot="10800000">
            <a:off x="10345114" y="3629737"/>
            <a:ext cx="402114" cy="157017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D41B5647-54FD-5941-BB29-51721E145FA2}"/>
              </a:ext>
            </a:extLst>
          </p:cNvPr>
          <p:cNvSpPr/>
          <p:nvPr/>
        </p:nvSpPr>
        <p:spPr>
          <a:xfrm rot="9615851">
            <a:off x="11060400" y="3613162"/>
            <a:ext cx="354199" cy="163847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9407077" y="419761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077" y="4197612"/>
                <a:ext cx="401005" cy="400110"/>
              </a:xfrm>
              <a:prstGeom prst="rect">
                <a:avLst/>
              </a:prstGeom>
              <a:blipFill>
                <a:blip r:embed="rId13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10185420" y="427777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420" y="4277773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7A5A8E-AF30-2C4C-9672-BC116908FFF3}"/>
                  </a:ext>
                </a:extLst>
              </p:cNvPr>
              <p:cNvSpPr txBox="1"/>
              <p:nvPr/>
            </p:nvSpPr>
            <p:spPr>
              <a:xfrm>
                <a:off x="10883682" y="428638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7A5A8E-AF30-2C4C-9672-BC116908F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682" y="4286383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078479" y="2060357"/>
            <a:ext cx="402114" cy="7464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9083343" y="3479105"/>
            <a:ext cx="292569" cy="155285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/>
              <p:nvPr/>
            </p:nvSpPr>
            <p:spPr>
              <a:xfrm>
                <a:off x="8578776" y="4086328"/>
                <a:ext cx="632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776" y="4086328"/>
                <a:ext cx="632716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FB3473-DF0B-9645-AF6B-982FC2586D26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C1A3A7-6956-1B42-8FB5-1809BD7BB0B6}"/>
              </a:ext>
            </a:extLst>
          </p:cNvPr>
          <p:cNvSpPr txBox="1"/>
          <p:nvPr/>
        </p:nvSpPr>
        <p:spPr>
          <a:xfrm>
            <a:off x="9441860" y="5988732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D1C407-E5C3-504B-84B7-480F2861BDFF}"/>
                  </a:ext>
                </a:extLst>
              </p:cNvPr>
              <p:cNvSpPr txBox="1"/>
              <p:nvPr/>
            </p:nvSpPr>
            <p:spPr>
              <a:xfrm>
                <a:off x="2631221" y="3158925"/>
                <a:ext cx="5312059" cy="704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b="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D1C407-E5C3-504B-84B7-480F2861B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221" y="3158925"/>
                <a:ext cx="5312059" cy="704937"/>
              </a:xfrm>
              <a:prstGeom prst="rect">
                <a:avLst/>
              </a:prstGeom>
              <a:blipFill>
                <a:blip r:embed="rId17"/>
                <a:stretch>
                  <a:fillRect r="-71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041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3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355290"/>
            <a:ext cx="402114" cy="66687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078479" y="2060357"/>
            <a:ext cx="402114" cy="7464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FB3473-DF0B-9645-AF6B-982FC2586D26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3B08B6-078B-AB49-820B-BAB775DAB2C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CA66FB2E-FB6D-DC4E-90E8-6D366B5B1810}"/>
              </a:ext>
            </a:extLst>
          </p:cNvPr>
          <p:cNvSpPr/>
          <p:nvPr/>
        </p:nvSpPr>
        <p:spPr>
          <a:xfrm>
            <a:off x="0" y="623381"/>
            <a:ext cx="12192000" cy="629225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FF3CCAB-AABF-BD46-8B7F-AEEA17868706}"/>
              </a:ext>
            </a:extLst>
          </p:cNvPr>
          <p:cNvSpPr/>
          <p:nvPr/>
        </p:nvSpPr>
        <p:spPr>
          <a:xfrm>
            <a:off x="2549858" y="2909118"/>
            <a:ext cx="5456455" cy="1386224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96BBC1F-44BE-A14C-9EEA-DA8D463389D4}"/>
                  </a:ext>
                </a:extLst>
              </p:cNvPr>
              <p:cNvSpPr txBox="1"/>
              <p:nvPr/>
            </p:nvSpPr>
            <p:spPr>
              <a:xfrm>
                <a:off x="2631221" y="3158925"/>
                <a:ext cx="5312059" cy="704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b="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96BBC1F-44BE-A14C-9EEA-DA8D46338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221" y="3158925"/>
                <a:ext cx="5312059" cy="704937"/>
              </a:xfrm>
              <a:prstGeom prst="rect">
                <a:avLst/>
              </a:prstGeom>
              <a:blipFill>
                <a:blip r:embed="rId8"/>
                <a:stretch>
                  <a:fillRect r="-71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ular Callout 1">
            <a:extLst>
              <a:ext uri="{FF2B5EF4-FFF2-40B4-BE49-F238E27FC236}">
                <a16:creationId xmlns:a16="http://schemas.microsoft.com/office/drawing/2014/main" id="{1B67615F-E339-AF46-ABED-2057298ED874}"/>
              </a:ext>
            </a:extLst>
          </p:cNvPr>
          <p:cNvSpPr/>
          <p:nvPr/>
        </p:nvSpPr>
        <p:spPr>
          <a:xfrm>
            <a:off x="437809" y="740517"/>
            <a:ext cx="10519585" cy="2519784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19784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833760" y="2172078"/>
                </a:lnTo>
                <a:lnTo>
                  <a:pt x="2750766" y="2519784"/>
                </a:lnTo>
                <a:lnTo>
                  <a:pt x="1753264" y="217207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B22F73-8EB0-DC47-885F-DF7D21789250}"/>
              </a:ext>
            </a:extLst>
          </p:cNvPr>
          <p:cNvSpPr txBox="1"/>
          <p:nvPr/>
        </p:nvSpPr>
        <p:spPr>
          <a:xfrm>
            <a:off x="715659" y="981185"/>
            <a:ext cx="8647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This is a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non-linear activation function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, called 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sigmoid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CADF17-66DE-5A41-83DB-630FE9D9A74E}"/>
                  </a:ext>
                </a:extLst>
              </p:cNvPr>
              <p:cNvSpPr txBox="1"/>
              <p:nvPr/>
            </p:nvSpPr>
            <p:spPr>
              <a:xfrm>
                <a:off x="715659" y="1628285"/>
                <a:ext cx="9963883" cy="1082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Yet, our overall model is still considered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linear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w.r.t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the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coefficients.</a:t>
                </a:r>
              </a:p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It’s a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generalized linear model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CADF17-66DE-5A41-83DB-630FE9D9A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59" y="1628285"/>
                <a:ext cx="9963883" cy="1082348"/>
              </a:xfrm>
              <a:prstGeom prst="rect">
                <a:avLst/>
              </a:prstGeom>
              <a:blipFill>
                <a:blip r:embed="rId9"/>
                <a:stretch>
                  <a:fillRect l="-891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452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7417816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161317" y="8352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/>
              <p:nvPr/>
            </p:nvSpPr>
            <p:spPr>
              <a:xfrm>
                <a:off x="1287229" y="2242167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=−[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(1−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)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9" y="2242167"/>
                <a:ext cx="5862984" cy="461665"/>
              </a:xfrm>
              <a:prstGeom prst="rect">
                <a:avLst/>
              </a:prstGeom>
              <a:blipFill>
                <a:blip r:embed="rId3"/>
                <a:stretch>
                  <a:fillRect t="-5405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CAF5CD20-A421-1C4B-8045-5A4204C27CED}"/>
              </a:ext>
            </a:extLst>
          </p:cNvPr>
          <p:cNvSpPr/>
          <p:nvPr/>
        </p:nvSpPr>
        <p:spPr>
          <a:xfrm>
            <a:off x="161317" y="1698117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9FCB362-95A5-124F-898C-3B420F4F5010}"/>
              </a:ext>
            </a:extLst>
          </p:cNvPr>
          <p:cNvSpPr txBox="1"/>
          <p:nvPr/>
        </p:nvSpPr>
        <p:spPr>
          <a:xfrm>
            <a:off x="1256813" y="1855534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365044B-94E7-064D-9570-1677C85B5084}"/>
              </a:ext>
            </a:extLst>
          </p:cNvPr>
          <p:cNvSpPr/>
          <p:nvPr/>
        </p:nvSpPr>
        <p:spPr>
          <a:xfrm rot="5400000">
            <a:off x="4438213" y="976967"/>
            <a:ext cx="479884" cy="389504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/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training our model, how do we measure its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blipFill>
                <a:blip r:embed="rId4"/>
                <a:stretch>
                  <a:fillRect l="-157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0383727F-564F-044B-A879-8473A756ADC3}"/>
              </a:ext>
            </a:extLst>
          </p:cNvPr>
          <p:cNvSpPr txBox="1"/>
          <p:nvPr/>
        </p:nvSpPr>
        <p:spPr>
          <a:xfrm>
            <a:off x="2631105" y="3243836"/>
            <a:ext cx="350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“Cross-Entropy” aka “Log loss”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042A48-74DD-EE4D-A052-B26DD1DC8661}"/>
              </a:ext>
            </a:extLst>
          </p:cNvPr>
          <p:cNvSpPr/>
          <p:nvPr/>
        </p:nvSpPr>
        <p:spPr>
          <a:xfrm>
            <a:off x="7635770" y="4986778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8EAD1-3C78-4540-83BA-1EAA89FBC7B9}"/>
              </a:ext>
            </a:extLst>
          </p:cNvPr>
          <p:cNvSpPr txBox="1"/>
          <p:nvPr/>
        </p:nvSpPr>
        <p:spPr>
          <a:xfrm>
            <a:off x="8138884" y="505201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1BF73B-A81E-E84E-9FF9-44BCACD38B3A}"/>
                  </a:ext>
                </a:extLst>
              </p:cNvPr>
              <p:cNvSpPr txBox="1"/>
              <p:nvPr/>
            </p:nvSpPr>
            <p:spPr>
              <a:xfrm>
                <a:off x="7839407" y="5402708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1BF73B-A81E-E84E-9FF9-44BCACD38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407" y="5402708"/>
                <a:ext cx="106984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39DD45-4DCB-4943-B702-15E71BC4F159}"/>
                  </a:ext>
                </a:extLst>
              </p:cNvPr>
              <p:cNvSpPr txBox="1"/>
              <p:nvPr/>
            </p:nvSpPr>
            <p:spPr>
              <a:xfrm>
                <a:off x="9098568" y="5402708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39DD45-4DCB-4943-B702-15E71BC4F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568" y="5402708"/>
                <a:ext cx="119506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D2F4AB-A2D3-4341-9291-1F19F9F38F95}"/>
                  </a:ext>
                </a:extLst>
              </p:cNvPr>
              <p:cNvSpPr txBox="1"/>
              <p:nvPr/>
            </p:nvSpPr>
            <p:spPr>
              <a:xfrm>
                <a:off x="10482940" y="5402708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D2F4AB-A2D3-4341-9291-1F19F9F38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940" y="5402708"/>
                <a:ext cx="129694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58078580-98FE-6442-A9AE-927814EA369A}"/>
              </a:ext>
            </a:extLst>
          </p:cNvPr>
          <p:cNvSpPr txBox="1"/>
          <p:nvPr/>
        </p:nvSpPr>
        <p:spPr>
          <a:xfrm>
            <a:off x="9460829" y="505201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39E5D4-0CC3-574D-A81A-E34E4612A99F}"/>
              </a:ext>
            </a:extLst>
          </p:cNvPr>
          <p:cNvSpPr txBox="1"/>
          <p:nvPr/>
        </p:nvSpPr>
        <p:spPr>
          <a:xfrm>
            <a:off x="10915336" y="5052011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5C6BF0-B364-AF4E-9DB4-EF7073CB6FBD}"/>
              </a:ext>
            </a:extLst>
          </p:cNvPr>
          <p:cNvSpPr txBox="1"/>
          <p:nvPr/>
        </p:nvSpPr>
        <p:spPr>
          <a:xfrm>
            <a:off x="8598257" y="6035116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81F32D-E8DF-9E4C-850B-182162299919}"/>
              </a:ext>
            </a:extLst>
          </p:cNvPr>
          <p:cNvSpPr/>
          <p:nvPr/>
        </p:nvSpPr>
        <p:spPr>
          <a:xfrm>
            <a:off x="8648861" y="2858431"/>
            <a:ext cx="1976693" cy="109547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6DEEC1-E2C8-E347-A26D-46CBFC58A012}"/>
                  </a:ext>
                </a:extLst>
              </p:cNvPr>
              <p:cNvSpPr txBox="1"/>
              <p:nvPr/>
            </p:nvSpPr>
            <p:spPr>
              <a:xfrm>
                <a:off x="8818677" y="3169107"/>
                <a:ext cx="16043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6DEEC1-E2C8-E347-A26D-46CBFC58A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677" y="3169107"/>
                <a:ext cx="1604326" cy="369332"/>
              </a:xfrm>
              <a:prstGeom prst="rect">
                <a:avLst/>
              </a:prstGeom>
              <a:blipFill>
                <a:blip r:embed="rId8"/>
                <a:stretch>
                  <a:fillRect r="-15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E9206551-6D85-F141-956B-01F40318DA80}"/>
              </a:ext>
            </a:extLst>
          </p:cNvPr>
          <p:cNvSpPr/>
          <p:nvPr/>
        </p:nvSpPr>
        <p:spPr>
          <a:xfrm>
            <a:off x="8807434" y="919456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224D47-FFDB-4F47-9E73-74DA282AC92B}"/>
              </a:ext>
            </a:extLst>
          </p:cNvPr>
          <p:cNvSpPr/>
          <p:nvPr/>
        </p:nvSpPr>
        <p:spPr>
          <a:xfrm>
            <a:off x="8972166" y="985250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FA11F6B-7E38-8E48-A115-4796CA9720BB}"/>
                  </a:ext>
                </a:extLst>
              </p:cNvPr>
              <p:cNvSpPr txBox="1"/>
              <p:nvPr/>
            </p:nvSpPr>
            <p:spPr>
              <a:xfrm>
                <a:off x="8935605" y="1361367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FA11F6B-7E38-8E48-A115-4796CA972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605" y="1361367"/>
                <a:ext cx="1279069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1B06ED9-0CA9-D947-9C6A-67E07389E5F4}"/>
              </a:ext>
            </a:extLst>
          </p:cNvPr>
          <p:cNvSpPr txBox="1"/>
          <p:nvPr/>
        </p:nvSpPr>
        <p:spPr>
          <a:xfrm>
            <a:off x="9374083" y="1010671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C9C35CDF-2878-054C-A3B9-0421A6523C8E}"/>
              </a:ext>
            </a:extLst>
          </p:cNvPr>
          <p:cNvSpPr/>
          <p:nvPr/>
        </p:nvSpPr>
        <p:spPr>
          <a:xfrm rot="10800000">
            <a:off x="9436150" y="4027094"/>
            <a:ext cx="402114" cy="8761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DE4557A9-257A-ED44-AE5C-8AE75E13457A}"/>
              </a:ext>
            </a:extLst>
          </p:cNvPr>
          <p:cNvSpPr/>
          <p:nvPr/>
        </p:nvSpPr>
        <p:spPr>
          <a:xfrm rot="10800000">
            <a:off x="9436150" y="1980117"/>
            <a:ext cx="402114" cy="7464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63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7417816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161317" y="8352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/>
              <p:nvPr/>
            </p:nvSpPr>
            <p:spPr>
              <a:xfrm>
                <a:off x="1287229" y="2242167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=−[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(1−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)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9" y="2242167"/>
                <a:ext cx="5862984" cy="461665"/>
              </a:xfrm>
              <a:prstGeom prst="rect">
                <a:avLst/>
              </a:prstGeom>
              <a:blipFill>
                <a:blip r:embed="rId3"/>
                <a:stretch>
                  <a:fillRect t="-5405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CAF5CD20-A421-1C4B-8045-5A4204C27CED}"/>
              </a:ext>
            </a:extLst>
          </p:cNvPr>
          <p:cNvSpPr/>
          <p:nvPr/>
        </p:nvSpPr>
        <p:spPr>
          <a:xfrm>
            <a:off x="161317" y="1698117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9FCB362-95A5-124F-898C-3B420F4F5010}"/>
              </a:ext>
            </a:extLst>
          </p:cNvPr>
          <p:cNvSpPr txBox="1"/>
          <p:nvPr/>
        </p:nvSpPr>
        <p:spPr>
          <a:xfrm>
            <a:off x="1256813" y="1855534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/>
              <p:nvPr/>
            </p:nvSpPr>
            <p:spPr>
              <a:xfrm>
                <a:off x="1196841" y="4444508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How do we find the optimal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that we yield the best predictions?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841" y="4444508"/>
                <a:ext cx="5629519" cy="830997"/>
              </a:xfrm>
              <a:prstGeom prst="rect">
                <a:avLst/>
              </a:prstGeom>
              <a:blipFill>
                <a:blip r:embed="rId4"/>
                <a:stretch>
                  <a:fillRect l="-1573" t="-303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>
            <a:extLst>
              <a:ext uri="{FF2B5EF4-FFF2-40B4-BE49-F238E27FC236}">
                <a16:creationId xmlns:a16="http://schemas.microsoft.com/office/drawing/2014/main" id="{DB44DA41-EB82-3B4F-8400-ECC1D1E4F95C}"/>
              </a:ext>
            </a:extLst>
          </p:cNvPr>
          <p:cNvSpPr/>
          <p:nvPr/>
        </p:nvSpPr>
        <p:spPr>
          <a:xfrm>
            <a:off x="162696" y="4421555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Q2 </a:t>
            </a:r>
            <a:endParaRPr lang="en-US" sz="44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9A64313-E44F-4441-BDC4-11DDB04C3450}"/>
              </a:ext>
            </a:extLst>
          </p:cNvPr>
          <p:cNvSpPr/>
          <p:nvPr/>
        </p:nvSpPr>
        <p:spPr>
          <a:xfrm>
            <a:off x="162695" y="5448480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A2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FE3A537-233D-434E-A03C-956C9C7FE627}"/>
              </a:ext>
            </a:extLst>
          </p:cNvPr>
          <p:cNvSpPr txBox="1"/>
          <p:nvPr/>
        </p:nvSpPr>
        <p:spPr>
          <a:xfrm>
            <a:off x="1189160" y="5486294"/>
            <a:ext cx="6001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" pitchFamily="2" charset="0"/>
                <a:ea typeface="MingLiU_HKSCS" panose="02020500000000000000" pitchFamily="18" charset="-120"/>
                <a:cs typeface="Arial" panose="020B0604020202020204" pitchFamily="34" charset="0"/>
                <a:hlinkClick r:id="rId5"/>
              </a:rPr>
              <a:t>Scikits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has many optimization solvers:</a:t>
            </a:r>
          </a:p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(e.g., </a:t>
            </a:r>
            <a:r>
              <a:rPr lang="en-US" sz="2400" dirty="0" err="1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liblinear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, newton-cg, saga, </a:t>
            </a:r>
            <a:r>
              <a:rPr lang="en-US" sz="2400" dirty="0" err="1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etc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365044B-94E7-064D-9570-1677C85B5084}"/>
              </a:ext>
            </a:extLst>
          </p:cNvPr>
          <p:cNvSpPr/>
          <p:nvPr/>
        </p:nvSpPr>
        <p:spPr>
          <a:xfrm rot="5400000">
            <a:off x="4438213" y="976967"/>
            <a:ext cx="479884" cy="389504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/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training our model, how do we measure its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blipFill>
                <a:blip r:embed="rId6"/>
                <a:stretch>
                  <a:fillRect l="-157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0383727F-564F-044B-A879-8473A756ADC3}"/>
              </a:ext>
            </a:extLst>
          </p:cNvPr>
          <p:cNvSpPr txBox="1"/>
          <p:nvPr/>
        </p:nvSpPr>
        <p:spPr>
          <a:xfrm>
            <a:off x="2631105" y="3243836"/>
            <a:ext cx="350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“Cross-Entropy” aka “Log loss”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042A48-74DD-EE4D-A052-B26DD1DC8661}"/>
              </a:ext>
            </a:extLst>
          </p:cNvPr>
          <p:cNvSpPr/>
          <p:nvPr/>
        </p:nvSpPr>
        <p:spPr>
          <a:xfrm>
            <a:off x="7635770" y="4986778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8EAD1-3C78-4540-83BA-1EAA89FBC7B9}"/>
              </a:ext>
            </a:extLst>
          </p:cNvPr>
          <p:cNvSpPr txBox="1"/>
          <p:nvPr/>
        </p:nvSpPr>
        <p:spPr>
          <a:xfrm>
            <a:off x="8138884" y="505201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1BF73B-A81E-E84E-9FF9-44BCACD38B3A}"/>
                  </a:ext>
                </a:extLst>
              </p:cNvPr>
              <p:cNvSpPr txBox="1"/>
              <p:nvPr/>
            </p:nvSpPr>
            <p:spPr>
              <a:xfrm>
                <a:off x="7839407" y="5402708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1BF73B-A81E-E84E-9FF9-44BCACD38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407" y="5402708"/>
                <a:ext cx="1069849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39DD45-4DCB-4943-B702-15E71BC4F159}"/>
                  </a:ext>
                </a:extLst>
              </p:cNvPr>
              <p:cNvSpPr txBox="1"/>
              <p:nvPr/>
            </p:nvSpPr>
            <p:spPr>
              <a:xfrm>
                <a:off x="9098568" y="5402708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39DD45-4DCB-4943-B702-15E71BC4F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568" y="5402708"/>
                <a:ext cx="119506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D2F4AB-A2D3-4341-9291-1F19F9F38F95}"/>
                  </a:ext>
                </a:extLst>
              </p:cNvPr>
              <p:cNvSpPr txBox="1"/>
              <p:nvPr/>
            </p:nvSpPr>
            <p:spPr>
              <a:xfrm>
                <a:off x="10482940" y="5402708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D2F4AB-A2D3-4341-9291-1F19F9F38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940" y="5402708"/>
                <a:ext cx="1296946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58078580-98FE-6442-A9AE-927814EA369A}"/>
              </a:ext>
            </a:extLst>
          </p:cNvPr>
          <p:cNvSpPr txBox="1"/>
          <p:nvPr/>
        </p:nvSpPr>
        <p:spPr>
          <a:xfrm>
            <a:off x="9460829" y="505201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39E5D4-0CC3-574D-A81A-E34E4612A99F}"/>
              </a:ext>
            </a:extLst>
          </p:cNvPr>
          <p:cNvSpPr txBox="1"/>
          <p:nvPr/>
        </p:nvSpPr>
        <p:spPr>
          <a:xfrm>
            <a:off x="10915336" y="5052011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5C6BF0-B364-AF4E-9DB4-EF7073CB6FBD}"/>
              </a:ext>
            </a:extLst>
          </p:cNvPr>
          <p:cNvSpPr txBox="1"/>
          <p:nvPr/>
        </p:nvSpPr>
        <p:spPr>
          <a:xfrm>
            <a:off x="8598257" y="6035116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81F32D-E8DF-9E4C-850B-182162299919}"/>
              </a:ext>
            </a:extLst>
          </p:cNvPr>
          <p:cNvSpPr/>
          <p:nvPr/>
        </p:nvSpPr>
        <p:spPr>
          <a:xfrm>
            <a:off x="8648861" y="2858431"/>
            <a:ext cx="1976693" cy="109547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6DEEC1-E2C8-E347-A26D-46CBFC58A012}"/>
                  </a:ext>
                </a:extLst>
              </p:cNvPr>
              <p:cNvSpPr txBox="1"/>
              <p:nvPr/>
            </p:nvSpPr>
            <p:spPr>
              <a:xfrm>
                <a:off x="8818677" y="3169107"/>
                <a:ext cx="16043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6DEEC1-E2C8-E347-A26D-46CBFC58A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677" y="3169107"/>
                <a:ext cx="1604326" cy="369332"/>
              </a:xfrm>
              <a:prstGeom prst="rect">
                <a:avLst/>
              </a:prstGeom>
              <a:blipFill>
                <a:blip r:embed="rId10"/>
                <a:stretch>
                  <a:fillRect r="-15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E9206551-6D85-F141-956B-01F40318DA80}"/>
              </a:ext>
            </a:extLst>
          </p:cNvPr>
          <p:cNvSpPr/>
          <p:nvPr/>
        </p:nvSpPr>
        <p:spPr>
          <a:xfrm>
            <a:off x="8807434" y="919456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224D47-FFDB-4F47-9E73-74DA282AC92B}"/>
              </a:ext>
            </a:extLst>
          </p:cNvPr>
          <p:cNvSpPr/>
          <p:nvPr/>
        </p:nvSpPr>
        <p:spPr>
          <a:xfrm>
            <a:off x="8972166" y="985250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FA11F6B-7E38-8E48-A115-4796CA9720BB}"/>
                  </a:ext>
                </a:extLst>
              </p:cNvPr>
              <p:cNvSpPr txBox="1"/>
              <p:nvPr/>
            </p:nvSpPr>
            <p:spPr>
              <a:xfrm>
                <a:off x="8935605" y="1361367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FA11F6B-7E38-8E48-A115-4796CA972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605" y="1361367"/>
                <a:ext cx="1279069" cy="369332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1B06ED9-0CA9-D947-9C6A-67E07389E5F4}"/>
              </a:ext>
            </a:extLst>
          </p:cNvPr>
          <p:cNvSpPr txBox="1"/>
          <p:nvPr/>
        </p:nvSpPr>
        <p:spPr>
          <a:xfrm>
            <a:off x="9374083" y="1010671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C9C35CDF-2878-054C-A3B9-0421A6523C8E}"/>
              </a:ext>
            </a:extLst>
          </p:cNvPr>
          <p:cNvSpPr/>
          <p:nvPr/>
        </p:nvSpPr>
        <p:spPr>
          <a:xfrm rot="10800000">
            <a:off x="9436150" y="4027094"/>
            <a:ext cx="402114" cy="8761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DE4557A9-257A-ED44-AE5C-8AE75E13457A}"/>
              </a:ext>
            </a:extLst>
          </p:cNvPr>
          <p:cNvSpPr/>
          <p:nvPr/>
        </p:nvSpPr>
        <p:spPr>
          <a:xfrm rot="10800000">
            <a:off x="9436150" y="1980117"/>
            <a:ext cx="402114" cy="7464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8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ADD9F-27F4-FE4F-A617-3DAA7DA113B0}"/>
              </a:ext>
            </a:extLst>
          </p:cNvPr>
          <p:cNvSpPr txBox="1"/>
          <p:nvPr/>
        </p:nvSpPr>
        <p:spPr>
          <a:xfrm>
            <a:off x="68546" y="545724"/>
            <a:ext cx="51106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25C8E2-A1F5-6F4D-B1E3-7F578BFA840E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</p:spTree>
    <p:extLst>
      <p:ext uri="{BB962C8B-B14F-4D97-AF65-F5344CB8AC3E}">
        <p14:creationId xmlns:p14="http://schemas.microsoft.com/office/powerpoint/2010/main" val="2019477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D741E6-077B-9A40-9A9F-4B7051554D33}"/>
              </a:ext>
            </a:extLst>
          </p:cNvPr>
          <p:cNvSpPr txBox="1"/>
          <p:nvPr/>
        </p:nvSpPr>
        <p:spPr>
          <a:xfrm>
            <a:off x="707781" y="961148"/>
            <a:ext cx="3521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Fitted model example</a:t>
            </a: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E0C155-2201-5D43-95CB-491C5981716C}"/>
              </a:ext>
            </a:extLst>
          </p:cNvPr>
          <p:cNvSpPr txBox="1"/>
          <p:nvPr/>
        </p:nvSpPr>
        <p:spPr>
          <a:xfrm>
            <a:off x="707781" y="1816454"/>
            <a:ext cx="4943719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The plane is chosen to minimize the error of our class probabilities (per our loss function,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cross-entropy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 and the true labels (mapped to </a:t>
            </a:r>
            <a:r>
              <a:rPr lang="en-US" sz="2400" b="1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0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or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8AB668-E9AF-B548-BF68-25789AAC4A9C}"/>
              </a:ext>
            </a:extLst>
          </p:cNvPr>
          <p:cNvSpPr txBox="1"/>
          <p:nvPr/>
        </p:nvSpPr>
        <p:spPr>
          <a:xfrm>
            <a:off x="6697460" y="6307907"/>
            <a:ext cx="5141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en-US" sz="12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Photo from </a:t>
            </a:r>
            <a:r>
              <a:rPr lang="en-US" sz="1200" dirty="0">
                <a:hlinkClick r:id="rId2"/>
              </a:rPr>
              <a:t>http://strijov.com/sources/demoDataGen.php</a:t>
            </a:r>
            <a:r>
              <a:rPr lang="en-US" sz="1200" dirty="0"/>
              <a:t> (Dr. Vadim </a:t>
            </a:r>
            <a:r>
              <a:rPr lang="en-US" sz="1200" dirty="0" err="1"/>
              <a:t>Strijov</a:t>
            </a:r>
            <a:r>
              <a:rPr lang="en-US" sz="1200" dirty="0"/>
              <a:t>)</a:t>
            </a:r>
            <a:endParaRPr lang="en-US" sz="12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C897CF-A35B-3743-850E-8023D730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1625954"/>
            <a:ext cx="5577540" cy="457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51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279281" y="1128274"/>
                <a:ext cx="10150719" cy="3236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4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So far, we’ve assumed our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X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and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Y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can be represented by an underlying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(i.e.,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)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has a particular form</a:t>
                </a:r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(e.g., a </a:t>
                </a:r>
                <a:r>
                  <a:rPr lang="en-US" sz="20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linear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relationship, hence our using a linear model)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4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Next, we aimed to fit the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by estimating its parameters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(we did so in 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manner)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81" y="1128274"/>
                <a:ext cx="10150719" cy="3236784"/>
              </a:xfrm>
              <a:prstGeom prst="rect">
                <a:avLst/>
              </a:prstGeom>
              <a:blipFill>
                <a:blip r:embed="rId2"/>
                <a:stretch>
                  <a:fillRect l="-750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205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 Models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2762347-D40D-7F49-9363-3824F83FB9CA}"/>
              </a:ext>
            </a:extLst>
          </p:cNvPr>
          <p:cNvSpPr/>
          <p:nvPr/>
        </p:nvSpPr>
        <p:spPr>
          <a:xfrm>
            <a:off x="1638300" y="4876801"/>
            <a:ext cx="2692400" cy="495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279281" y="1128274"/>
                <a:ext cx="10150719" cy="4857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4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So far, we’ve assumed our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X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and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Y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can be represented by an underlying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(i.e.,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)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has a particular form</a:t>
                </a:r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(e.g., a </a:t>
                </a:r>
                <a:r>
                  <a:rPr lang="en-US" sz="20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linear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relationship, hence our using a linear model)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4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Next, we aimed to fit the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by estimating its parameters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(we did so in 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manner)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4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Parametric models make the above assumptions. Namely, that there exists an underlying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that has a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fixed number of parameters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81" y="1128274"/>
                <a:ext cx="10150719" cy="4857740"/>
              </a:xfrm>
              <a:prstGeom prst="rect">
                <a:avLst/>
              </a:prstGeom>
              <a:blipFill>
                <a:blip r:embed="rId2"/>
                <a:stretch>
                  <a:fillRect l="-750" b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079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14035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EDDD06-6489-BF4D-8E58-32BF1894420A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EC7C9-8DE9-994E-B544-DD2CBE339D3D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85560D-E758-ED4B-BD75-B54165D251F4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365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386833" y="52920"/>
            <a:ext cx="3935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C3C4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279281" y="1128274"/>
                <a:ext cx="10150719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5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Alternatively, what if we make no assumptions about the underlying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? Specifically, let’s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not assume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has any particular distribution/shape</a:t>
                </a:r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(e.g., Gaussian, linear relationship, etc.)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can be represented by a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finite number of parameters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81" y="1128274"/>
                <a:ext cx="10150719" cy="3108543"/>
              </a:xfrm>
              <a:prstGeom prst="rect">
                <a:avLst/>
              </a:prstGeom>
              <a:blipFill>
                <a:blip r:embed="rId2"/>
                <a:stretch>
                  <a:fillRect l="-875" b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8682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34F2869-05EA-5844-87C9-4921802129A9}"/>
              </a:ext>
            </a:extLst>
          </p:cNvPr>
          <p:cNvSpPr/>
          <p:nvPr/>
        </p:nvSpPr>
        <p:spPr>
          <a:xfrm>
            <a:off x="4584700" y="4747298"/>
            <a:ext cx="3238500" cy="495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386833" y="52920"/>
            <a:ext cx="3935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C3C4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279281" y="1128274"/>
                <a:ext cx="10150719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5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Alternatively, what if we make no assumptions about the underlying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? Specifically, let’s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not assume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has any particular distribution/shape</a:t>
                </a:r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(e.g., Gaussian, linear relationship, etc.)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can be represented by a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finite number of parameters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81" y="1128274"/>
                <a:ext cx="10150719" cy="3108543"/>
              </a:xfrm>
              <a:prstGeom prst="rect">
                <a:avLst/>
              </a:prstGeom>
              <a:blipFill>
                <a:blip r:embed="rId2"/>
                <a:stretch>
                  <a:fillRect l="-875" b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E290FFE-E173-FB4F-ACCC-35C8EE457DFC}"/>
              </a:ext>
            </a:extLst>
          </p:cNvPr>
          <p:cNvSpPr/>
          <p:nvPr/>
        </p:nvSpPr>
        <p:spPr>
          <a:xfrm>
            <a:off x="1279281" y="4661414"/>
            <a:ext cx="95284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5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This would constitute a non-parametric model.</a:t>
            </a:r>
          </a:p>
        </p:txBody>
      </p:sp>
    </p:spTree>
    <p:extLst>
      <p:ext uri="{BB962C8B-B14F-4D97-AF65-F5344CB8AC3E}">
        <p14:creationId xmlns:p14="http://schemas.microsoft.com/office/powerpoint/2010/main" val="105678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386833" y="52920"/>
            <a:ext cx="3935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C3C4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Models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1279280" y="1293374"/>
            <a:ext cx="10150719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 models are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allowed to have parameters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; in fact, oftentimes the # of parameters grows as our amount of training data increases</a:t>
            </a:r>
          </a:p>
          <a:p>
            <a:pPr marL="342900" indent="-342900">
              <a:lnSpc>
                <a:spcPct val="150000"/>
              </a:lnSpc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Since they make no strong assumptions about the form of the function/model, they are free to learn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any functional form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from the training data – </a:t>
            </a:r>
            <a:r>
              <a:rPr lang="en-US" sz="2400" i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infinitely complex.</a:t>
            </a:r>
            <a:endParaRPr lang="en-US" sz="2400" i="1" dirty="0"/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61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92565" y="647449"/>
            <a:ext cx="5058737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Returning to our data, let’s again predict if a person will </a:t>
            </a:r>
            <a:r>
              <a:rPr lang="en-US" sz="2400" b="1" dirty="0">
                <a:latin typeface="Avenir Next" panose="020B0503020202020204" pitchFamily="34" charset="0"/>
              </a:rPr>
              <a:t>Play</a:t>
            </a:r>
          </a:p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If we do not want to assume anything about how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and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r>
              <a:rPr lang="en-US" sz="2400" dirty="0">
                <a:latin typeface="Avenir Next" panose="020B0503020202020204" pitchFamily="34" charset="0"/>
              </a:rPr>
              <a:t> relate, we could use a different </a:t>
            </a:r>
            <a:r>
              <a:rPr lang="en-US" sz="2400" b="1" dirty="0">
                <a:latin typeface="Avenir Next" panose="020B0503020202020204" pitchFamily="34" charset="0"/>
              </a:rPr>
              <a:t>supervised</a:t>
            </a:r>
            <a:r>
              <a:rPr lang="en-US" sz="2400" dirty="0">
                <a:latin typeface="Avenir Next" panose="020B0503020202020204" pitchFamily="34" charset="0"/>
              </a:rPr>
              <a:t> model</a:t>
            </a:r>
          </a:p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Suppose we do not care to build a decision boundary but merely want to make predictions based on similar data that we saw during training</a:t>
            </a:r>
          </a:p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10108384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6593847" y="914883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10480724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6969517" y="1699710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386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22502" y="-1360266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</p:spTree>
    <p:extLst>
      <p:ext uri="{BB962C8B-B14F-4D97-AF65-F5344CB8AC3E}">
        <p14:creationId xmlns:p14="http://schemas.microsoft.com/office/powerpoint/2010/main" val="312667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09652 L 0.00065 0.92176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4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02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5534311" y="850205"/>
            <a:ext cx="922214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A0207F-12D6-C247-AC47-ECB787BB8CE9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647FFE-6D26-8E40-A53A-A24F29022F26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BBE0B7-CAC0-5641-B70D-5DCC6F9B4FCE}"/>
              </a:ext>
            </a:extLst>
          </p:cNvPr>
          <p:cNvSpPr txBox="1"/>
          <p:nvPr/>
        </p:nvSpPr>
        <p:spPr>
          <a:xfrm>
            <a:off x="68546" y="545724"/>
            <a:ext cx="51106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</a:t>
            </a:r>
          </a:p>
        </p:txBody>
      </p:sp>
    </p:spTree>
    <p:extLst>
      <p:ext uri="{BB962C8B-B14F-4D97-AF65-F5344CB8AC3E}">
        <p14:creationId xmlns:p14="http://schemas.microsoft.com/office/powerpoint/2010/main" val="1593724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/>
              <p:nvPr/>
            </p:nvSpPr>
            <p:spPr>
              <a:xfrm>
                <a:off x="792041" y="759034"/>
                <a:ext cx="9850560" cy="5852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Refresher: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k-NN doesn’t train a model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One merely specifies 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𝒌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value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At test time, a new piece of data</a:t>
                </a:r>
                <a:r>
                  <a:rPr lang="en-US" sz="2400" b="1" dirty="0"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𝒂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must be compared to all other training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𝒃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to determine its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k-nearest neighbors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per some distance metric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𝒅</m:t>
                    </m:r>
                    <m:d>
                      <m:d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𝒂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𝒃</m:t>
                        </m:r>
                      </m:e>
                    </m:d>
                  </m:oMath>
                </a14:m>
                <a:endParaRPr lang="en-US" sz="2400" b="1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is classified as being the majority class (if categorical) or average (if quantitative) of its k-neighbors</a:t>
                </a:r>
                <a:endParaRPr lang="en-US" sz="2400" b="1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41" y="759034"/>
                <a:ext cx="9850560" cy="5852884"/>
              </a:xfrm>
              <a:prstGeom prst="rect">
                <a:avLst/>
              </a:prstGeom>
              <a:blipFill>
                <a:blip r:embed="rId3"/>
                <a:stretch>
                  <a:fillRect l="-1158" b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A7783E2-B4D7-4644-91B7-9CFDF04B541D}"/>
              </a:ext>
            </a:extLst>
          </p:cNvPr>
          <p:cNvGrpSpPr/>
          <p:nvPr/>
        </p:nvGrpSpPr>
        <p:grpSpPr>
          <a:xfrm>
            <a:off x="8310364" y="759034"/>
            <a:ext cx="3245300" cy="3250665"/>
            <a:chOff x="7688064" y="1261864"/>
            <a:chExt cx="3245300" cy="32506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B571E4-97AC-4A42-AE36-E73080AFD0B2}"/>
                </a:ext>
              </a:extLst>
            </p:cNvPr>
            <p:cNvSpPr/>
            <p:nvPr/>
          </p:nvSpPr>
          <p:spPr>
            <a:xfrm>
              <a:off x="7860205" y="3567778"/>
              <a:ext cx="2901018" cy="5973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688276-2859-B547-9C0C-59B252D7E7B9}"/>
                </a:ext>
              </a:extLst>
            </p:cNvPr>
            <p:cNvSpPr txBox="1"/>
            <p:nvPr/>
          </p:nvSpPr>
          <p:spPr>
            <a:xfrm>
              <a:off x="7934893" y="3612979"/>
              <a:ext cx="7063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700"/>
                </a:spcBef>
              </a:pPr>
              <a:r>
                <a:rPr lang="en-US" sz="1600" dirty="0">
                  <a:latin typeface="Avenir Next" panose="020B0503020202020204" pitchFamily="34" charset="0"/>
                </a:rPr>
                <a:t>22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4D4C72B-2E45-D548-8547-576DB6882203}"/>
                    </a:ext>
                  </a:extLst>
                </p:cNvPr>
                <p:cNvSpPr txBox="1"/>
                <p:nvPr/>
              </p:nvSpPr>
              <p:spPr>
                <a:xfrm>
                  <a:off x="7688064" y="3776726"/>
                  <a:ext cx="106984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latin typeface="Avenir Next" panose="020B050302020202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4D4C72B-2E45-D548-8547-576DB6882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8064" y="3776726"/>
                  <a:ext cx="106984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F61E2B-D640-7840-8439-67B5B8203E45}"/>
                    </a:ext>
                  </a:extLst>
                </p:cNvPr>
                <p:cNvSpPr txBox="1"/>
                <p:nvPr/>
              </p:nvSpPr>
              <p:spPr>
                <a:xfrm>
                  <a:off x="8641258" y="3788480"/>
                  <a:ext cx="11950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latin typeface="Avenir Next" panose="020B0503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F61E2B-D640-7840-8439-67B5B8203E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1258" y="3788480"/>
                  <a:ext cx="1195060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F8281A9-9B84-1B47-9449-0C62315A7012}"/>
                    </a:ext>
                  </a:extLst>
                </p:cNvPr>
                <p:cNvSpPr txBox="1"/>
                <p:nvPr/>
              </p:nvSpPr>
              <p:spPr>
                <a:xfrm>
                  <a:off x="9636418" y="3801280"/>
                  <a:ext cx="12969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latin typeface="Avenir Next" panose="020B0503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F8281A9-9B84-1B47-9449-0C62315A70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6418" y="3801280"/>
                  <a:ext cx="1296946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4459B9-D4F4-AC46-9C91-BE3E4747F3C0}"/>
                </a:ext>
              </a:extLst>
            </p:cNvPr>
            <p:cNvSpPr txBox="1"/>
            <p:nvPr/>
          </p:nvSpPr>
          <p:spPr>
            <a:xfrm>
              <a:off x="8957532" y="3625074"/>
              <a:ext cx="7063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700"/>
                </a:spcBef>
              </a:pPr>
              <a:r>
                <a:rPr lang="en-US" sz="1600" dirty="0">
                  <a:latin typeface="Avenir Next" panose="020B0503020202020204" pitchFamily="34" charset="0"/>
                </a:rPr>
                <a:t>91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D6FD7B-07D8-3143-8D90-69D64DEFC1E4}"/>
                </a:ext>
              </a:extLst>
            </p:cNvPr>
            <p:cNvSpPr txBox="1"/>
            <p:nvPr/>
          </p:nvSpPr>
          <p:spPr>
            <a:xfrm>
              <a:off x="10102082" y="3612979"/>
              <a:ext cx="7063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700"/>
                </a:spcBef>
              </a:pPr>
              <a:r>
                <a:rPr lang="en-US" sz="1600" dirty="0">
                  <a:latin typeface="Avenir Next" panose="020B0503020202020204" pitchFamily="34" charset="0"/>
                </a:rPr>
                <a:t>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180601F-0F6E-1C45-96FC-AF61077F6EAC}"/>
                </a:ext>
              </a:extLst>
            </p:cNvPr>
            <p:cNvSpPr txBox="1"/>
            <p:nvPr/>
          </p:nvSpPr>
          <p:spPr>
            <a:xfrm>
              <a:off x="8397717" y="4173975"/>
              <a:ext cx="19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  <a:latin typeface="Avenir Next" panose="020B0503020202020204" pitchFamily="34" charset="0"/>
                </a:rPr>
                <a:t>Mathematically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3B1AF6-6498-1042-8EB7-82D08FFE92EE}"/>
                </a:ext>
              </a:extLst>
            </p:cNvPr>
            <p:cNvSpPr/>
            <p:nvPr/>
          </p:nvSpPr>
          <p:spPr>
            <a:xfrm>
              <a:off x="8603320" y="2335545"/>
              <a:ext cx="1211425" cy="74321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0BBAB2B-0E9E-9843-8471-1E078DAE30F2}"/>
                    </a:ext>
                  </a:extLst>
                </p:cNvPr>
                <p:cNvSpPr txBox="1"/>
                <p:nvPr/>
              </p:nvSpPr>
              <p:spPr>
                <a:xfrm>
                  <a:off x="8386360" y="2541337"/>
                  <a:ext cx="1604326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0BBAB2B-0E9E-9843-8471-1E078DAE30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6360" y="2541337"/>
                  <a:ext cx="1604326" cy="246221"/>
                </a:xfrm>
                <a:prstGeom prst="rect">
                  <a:avLst/>
                </a:prstGeom>
                <a:blipFill>
                  <a:blip r:embed="rId7"/>
                  <a:stretch>
                    <a:fillRect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41DD5D6-9CCE-5F47-A898-1319C79DEB6B}"/>
                </a:ext>
              </a:extLst>
            </p:cNvPr>
            <p:cNvSpPr/>
            <p:nvPr/>
          </p:nvSpPr>
          <p:spPr>
            <a:xfrm>
              <a:off x="8807434" y="1261864"/>
              <a:ext cx="806466" cy="5832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293FB3-DF8F-8C44-A0C4-7178DC07375F}"/>
                </a:ext>
              </a:extLst>
            </p:cNvPr>
            <p:cNvSpPr/>
            <p:nvPr/>
          </p:nvSpPr>
          <p:spPr>
            <a:xfrm>
              <a:off x="8886626" y="1336200"/>
              <a:ext cx="641734" cy="434591"/>
            </a:xfrm>
            <a:prstGeom prst="rect">
              <a:avLst/>
            </a:prstGeom>
            <a:solidFill>
              <a:srgbClr val="FFD5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37D7F92-2B63-734E-9F2D-770EE9F5CA22}"/>
                    </a:ext>
                  </a:extLst>
                </p:cNvPr>
                <p:cNvSpPr txBox="1"/>
                <p:nvPr/>
              </p:nvSpPr>
              <p:spPr>
                <a:xfrm>
                  <a:off x="9696098" y="1384335"/>
                  <a:ext cx="4059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b="1" dirty="0">
                    <a:latin typeface="Avenir Next" panose="020B0503020202020204" pitchFamily="34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37D7F92-2B63-734E-9F2D-770EE9F5CA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6098" y="1384335"/>
                  <a:ext cx="40598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A9C6CE8-99BE-F049-BF9E-C5FBED568C5D}"/>
                </a:ext>
              </a:extLst>
            </p:cNvPr>
            <p:cNvSpPr txBox="1"/>
            <p:nvPr/>
          </p:nvSpPr>
          <p:spPr>
            <a:xfrm>
              <a:off x="9026546" y="1384335"/>
              <a:ext cx="361894" cy="409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700"/>
                </a:spcBef>
              </a:pPr>
              <a:r>
                <a:rPr lang="en-US" sz="2000" dirty="0">
                  <a:latin typeface="Avenir Next" panose="020B0503020202020204" pitchFamily="34" charset="0"/>
                </a:rPr>
                <a:t>N</a:t>
              </a:r>
            </a:p>
          </p:txBody>
        </p:sp>
        <p:sp>
          <p:nvSpPr>
            <p:cNvPr id="46" name="Down Arrow 45">
              <a:extLst>
                <a:ext uri="{FF2B5EF4-FFF2-40B4-BE49-F238E27FC236}">
                  <a16:creationId xmlns:a16="http://schemas.microsoft.com/office/drawing/2014/main" id="{C1309CC4-C9DB-0845-9394-8BB2748BBE1D}"/>
                </a:ext>
              </a:extLst>
            </p:cNvPr>
            <p:cNvSpPr/>
            <p:nvPr/>
          </p:nvSpPr>
          <p:spPr>
            <a:xfrm rot="10800000">
              <a:off x="9107352" y="1862426"/>
              <a:ext cx="203362" cy="428796"/>
            </a:xfrm>
            <a:prstGeom prst="downArrow">
              <a:avLst>
                <a:gd name="adj1" fmla="val 23830"/>
                <a:gd name="adj2" fmla="val 101351"/>
              </a:avLst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Down Arrow 48">
            <a:extLst>
              <a:ext uri="{FF2B5EF4-FFF2-40B4-BE49-F238E27FC236}">
                <a16:creationId xmlns:a16="http://schemas.microsoft.com/office/drawing/2014/main" id="{A5C70593-641F-594D-AFC5-FF13CC095CD5}"/>
              </a:ext>
            </a:extLst>
          </p:cNvPr>
          <p:cNvSpPr/>
          <p:nvPr/>
        </p:nvSpPr>
        <p:spPr>
          <a:xfrm rot="10800000">
            <a:off x="9729652" y="2605100"/>
            <a:ext cx="203362" cy="42879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066938-4223-454F-810E-D83CBC6E5370}"/>
              </a:ext>
            </a:extLst>
          </p:cNvPr>
          <p:cNvSpPr/>
          <p:nvPr/>
        </p:nvSpPr>
        <p:spPr>
          <a:xfrm>
            <a:off x="8026400" y="578241"/>
            <a:ext cx="4165600" cy="353655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FD3059-69D4-5A4C-8CD4-E5557BD41996}"/>
              </a:ext>
            </a:extLst>
          </p:cNvPr>
          <p:cNvGrpSpPr/>
          <p:nvPr/>
        </p:nvGrpSpPr>
        <p:grpSpPr>
          <a:xfrm>
            <a:off x="8538124" y="1001685"/>
            <a:ext cx="2689669" cy="2689669"/>
            <a:chOff x="8608245" y="859977"/>
            <a:chExt cx="2689669" cy="268966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F9715D9-BB72-E247-9510-7055569B4322}"/>
                </a:ext>
              </a:extLst>
            </p:cNvPr>
            <p:cNvSpPr/>
            <p:nvPr/>
          </p:nvSpPr>
          <p:spPr>
            <a:xfrm>
              <a:off x="8608245" y="859977"/>
              <a:ext cx="2689669" cy="2689669"/>
            </a:xfrm>
            <a:prstGeom prst="ellipse">
              <a:avLst/>
            </a:prstGeom>
            <a:noFill/>
            <a:ln w="2540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D5BBAA1-0D57-CA46-81E0-C22CF172E383}"/>
                </a:ext>
              </a:extLst>
            </p:cNvPr>
            <p:cNvCxnSpPr>
              <a:cxnSpLocks/>
              <a:stCxn id="3" idx="3"/>
              <a:endCxn id="3" idx="7"/>
            </p:cNvCxnSpPr>
            <p:nvPr/>
          </p:nvCxnSpPr>
          <p:spPr>
            <a:xfrm flipV="1">
              <a:off x="9002138" y="1253870"/>
              <a:ext cx="1901883" cy="1901883"/>
            </a:xfrm>
            <a:prstGeom prst="line">
              <a:avLst/>
            </a:prstGeom>
            <a:ln w="2540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9278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/>
              <p:nvPr/>
            </p:nvSpPr>
            <p:spPr>
              <a:xfrm>
                <a:off x="512640" y="912527"/>
                <a:ext cx="10168060" cy="3123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Conclusion:</a:t>
                </a:r>
                <a:endParaRPr lang="en-US" sz="28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k-NN makes no assumptions about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or the form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k-NN is a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non-parametric model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40" y="912527"/>
                <a:ext cx="10168060" cy="3123932"/>
              </a:xfrm>
              <a:prstGeom prst="rect">
                <a:avLst/>
              </a:prstGeom>
              <a:blipFill>
                <a:blip r:embed="rId3"/>
                <a:stretch>
                  <a:fillRect l="-1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386DAFC-C85F-AB49-91A5-662EB65BC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455333"/>
            <a:ext cx="6604000" cy="44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31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204068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334110" y="84417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PROS</a:t>
            </a:r>
            <a:endParaRPr lang="en-US" sz="4400" dirty="0">
              <a:solidFill>
                <a:srgbClr val="00B05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593F5A2-D044-8B4B-BA0E-8E47856A8F64}"/>
              </a:ext>
            </a:extLst>
          </p:cNvPr>
          <p:cNvSpPr txBox="1"/>
          <p:nvPr/>
        </p:nvSpPr>
        <p:spPr>
          <a:xfrm>
            <a:off x="466481" y="1890274"/>
            <a:ext cx="5439019" cy="3888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Intuitive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and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simple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approach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Can model any type of data / places no assumptions on the data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Fairly robust to missing data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Good for highly sparse data</a:t>
            </a:r>
            <a:b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(e.g., user data, where the columns are thousands of potential items of interest)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9B6852-7D70-ED40-A870-8B1829136F8E}"/>
              </a:ext>
            </a:extLst>
          </p:cNvPr>
          <p:cNvSpPr/>
          <p:nvPr/>
        </p:nvSpPr>
        <p:spPr>
          <a:xfrm>
            <a:off x="6824375" y="78664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CONS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A4128-436E-C148-924F-D0316EB1D13E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D92FCB-CB47-2941-A9F0-5B43155D8295}"/>
              </a:ext>
            </a:extLst>
          </p:cNvPr>
          <p:cNvSpPr txBox="1"/>
          <p:nvPr/>
        </p:nvSpPr>
        <p:spPr>
          <a:xfrm>
            <a:off x="6670549" y="1890274"/>
            <a:ext cx="5439019" cy="481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Can be very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computationally expensive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if the data is large or high-dimensional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Should carefully think about features, including scaling them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Mixing quantitative and categorical data can be tricky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Interpretation isn’t meaningful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Often, regression models are better, especially with little data</a:t>
            </a:r>
            <a:endParaRPr lang="en-US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961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21089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7499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92565" y="647449"/>
            <a:ext cx="5058737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Returning to our data </a:t>
            </a:r>
            <a:r>
              <a:rPr lang="en-US" sz="2400" i="1" dirty="0">
                <a:latin typeface="Avenir Next" panose="020B0503020202020204" pitchFamily="34" charset="0"/>
              </a:rPr>
              <a:t>yet again</a:t>
            </a:r>
            <a:r>
              <a:rPr lang="en-US" sz="2400" dirty="0">
                <a:latin typeface="Avenir Next" panose="020B0503020202020204" pitchFamily="34" charset="0"/>
              </a:rPr>
              <a:t>, let’s predict if a person will </a:t>
            </a:r>
            <a:r>
              <a:rPr lang="en-US" sz="2400" b="1" dirty="0">
                <a:latin typeface="Avenir Next" panose="020B0503020202020204" pitchFamily="34" charset="0"/>
              </a:rPr>
              <a:t>Play</a:t>
            </a:r>
          </a:p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If we do not want to assume anything about how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and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r>
              <a:rPr lang="en-US" sz="2400" dirty="0">
                <a:latin typeface="Avenir Next" panose="020B0503020202020204" pitchFamily="34" charset="0"/>
              </a:rPr>
              <a:t> relate, believing that no single equation can model the possibly non-linear relationship</a:t>
            </a:r>
          </a:p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Suppose we just want our model to have robust decision boundaries with interpretable results</a:t>
            </a:r>
          </a:p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10108384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6593847" y="914883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10480724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6969517" y="1699710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3771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798050" y="-1308298"/>
            <a:ext cx="1856448" cy="1276350"/>
            <a:chOff x="54079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</p:spTree>
    <p:extLst>
      <p:ext uri="{BB962C8B-B14F-4D97-AF65-F5344CB8AC3E}">
        <p14:creationId xmlns:p14="http://schemas.microsoft.com/office/powerpoint/2010/main" val="140232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9144 L 0.01198 0.9051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4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03336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792040" y="759034"/>
            <a:ext cx="1016805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Refresher: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iteratively determines how to split our data by the best </a:t>
            </a:r>
            <a:r>
              <a:rPr lang="en-US" sz="2400" u="sng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feature value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so as to minimize the entropy (uncertainty) of our resulting sets.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D2247C-982F-B54E-BC9F-5AF64B080D62}"/>
              </a:ext>
            </a:extLst>
          </p:cNvPr>
          <p:cNvSpPr/>
          <p:nvPr/>
        </p:nvSpPr>
        <p:spPr>
          <a:xfrm>
            <a:off x="792040" y="4248572"/>
            <a:ext cx="10498260" cy="1713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Must specify the: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Splitting criterion (e.g., Gini index, Information Gain)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Stopping criterion (e.g., tree depth, Information Gain Threshold)</a:t>
            </a:r>
          </a:p>
        </p:txBody>
      </p:sp>
    </p:spTree>
    <p:extLst>
      <p:ext uri="{BB962C8B-B14F-4D97-AF65-F5344CB8AC3E}">
        <p14:creationId xmlns:p14="http://schemas.microsoft.com/office/powerpoint/2010/main" val="712259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753940" y="756739"/>
            <a:ext cx="1016805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Refresher: </a:t>
            </a:r>
            <a:r>
              <a:rPr lang="en-US" sz="2400" dirty="0">
                <a:latin typeface="Avenir Next" panose="020B0503020202020204" pitchFamily="34" charset="0"/>
              </a:rPr>
              <a:t>Each comparison and branching represents splitting a region in the feature space on </a:t>
            </a:r>
            <a:r>
              <a:rPr lang="en-US" sz="2400" u="sng" dirty="0">
                <a:latin typeface="Avenir Next" panose="020B0503020202020204" pitchFamily="34" charset="0"/>
              </a:rPr>
              <a:t>a single feature</a:t>
            </a:r>
            <a:r>
              <a:rPr lang="en-US" sz="2400" dirty="0">
                <a:latin typeface="Avenir Next" panose="020B0503020202020204" pitchFamily="34" charset="0"/>
              </a:rPr>
              <a:t>. Typically, at each iteration, we split once along one dimension (one predictor).</a:t>
            </a:r>
            <a:endParaRPr lang="en-US" sz="2400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B4A475-6A91-CC43-97EC-2C1F77CAB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7259" y="2670265"/>
            <a:ext cx="8225481" cy="38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12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28142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B184D7B-F7F5-0949-B7D7-774A02943620}"/>
              </a:ext>
            </a:extLst>
          </p:cNvPr>
          <p:cNvSpPr/>
          <p:nvPr/>
        </p:nvSpPr>
        <p:spPr>
          <a:xfrm>
            <a:off x="3739985" y="3142941"/>
            <a:ext cx="3802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?</a:t>
            </a:r>
            <a:endParaRPr lang="en-US" sz="28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E1BFCB9-E59F-BF4D-9F3E-2C6DDBA3A1CA}"/>
              </a:ext>
            </a:extLst>
          </p:cNvPr>
          <p:cNvSpPr/>
          <p:nvPr/>
        </p:nvSpPr>
        <p:spPr>
          <a:xfrm>
            <a:off x="5855474" y="3141762"/>
            <a:ext cx="3802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?</a:t>
            </a:r>
            <a:endParaRPr lang="en-US" sz="28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C1CA15-8D72-4249-93DD-BCB358DF5881}"/>
              </a:ext>
            </a:extLst>
          </p:cNvPr>
          <p:cNvSpPr/>
          <p:nvPr/>
        </p:nvSpPr>
        <p:spPr>
          <a:xfrm>
            <a:off x="8240028" y="3131273"/>
            <a:ext cx="3802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068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6797088" y="850205"/>
            <a:ext cx="922214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EAD063-73FE-4E49-8D43-C4B5C403EFC0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E69398-44E4-8046-81C4-B2594E1BF76F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EA0C48-EBEA-BD4F-9A29-68BC2B99ACC3}"/>
              </a:ext>
            </a:extLst>
          </p:cNvPr>
          <p:cNvSpPr txBox="1"/>
          <p:nvPr/>
        </p:nvSpPr>
        <p:spPr>
          <a:xfrm>
            <a:off x="68546" y="545724"/>
            <a:ext cx="51106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</a:t>
            </a:r>
          </a:p>
        </p:txBody>
      </p:sp>
    </p:spTree>
    <p:extLst>
      <p:ext uri="{BB962C8B-B14F-4D97-AF65-F5344CB8AC3E}">
        <p14:creationId xmlns:p14="http://schemas.microsoft.com/office/powerpoint/2010/main" val="8259688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821470" y="1089234"/>
            <a:ext cx="10549060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makes no distributional assumptions about the data.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The number of parameters / shape of the tree depends entirely on the data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(i.e., imagine data that is perfectly separable into disjoint sections by features, vs data that is highly complex with overlapping values)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Trees make use of the full data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and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Y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 and can handle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Y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values that are categorical or quantitative</a:t>
            </a:r>
          </a:p>
        </p:txBody>
      </p:sp>
    </p:spTree>
    <p:extLst>
      <p:ext uri="{BB962C8B-B14F-4D97-AF65-F5344CB8AC3E}">
        <p14:creationId xmlns:p14="http://schemas.microsoft.com/office/powerpoint/2010/main" val="3237870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28142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9407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3ADD9F-27F4-FE4F-A617-3DAA7DA113B0}"/>
                  </a:ext>
                </a:extLst>
              </p:cNvPr>
              <p:cNvSpPr txBox="1"/>
              <p:nvPr/>
            </p:nvSpPr>
            <p:spPr>
              <a:xfrm>
                <a:off x="301412" y="836158"/>
                <a:ext cx="4798228" cy="3935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Returning to our full dataset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imagine we do not wish to leverage any particular column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but merely wish to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transform</a:t>
                </a:r>
                <a:r>
                  <a:rPr lang="en-US" sz="2400" dirty="0">
                    <a:latin typeface="Avenir Next" panose="020B0503020202020204" pitchFamily="34" charset="0"/>
                  </a:rPr>
                  <a:t> the data into a smaller, useful representation 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3ADD9F-27F4-FE4F-A617-3DAA7DA11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12" y="836158"/>
                <a:ext cx="4798228" cy="3935244"/>
              </a:xfrm>
              <a:prstGeom prst="rect">
                <a:avLst/>
              </a:prstGeom>
              <a:blipFill>
                <a:blip r:embed="rId2"/>
                <a:stretch>
                  <a:fillRect l="-1852" r="-2381" b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25C8E2-A1F5-6F4D-B1E3-7F578BFA840E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</p:spTree>
    <p:extLst>
      <p:ext uri="{BB962C8B-B14F-4D97-AF65-F5344CB8AC3E}">
        <p14:creationId xmlns:p14="http://schemas.microsoft.com/office/powerpoint/2010/main" val="36987131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8513" y="-1335916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694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081 L -6.25E-7 0.71111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77500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Principal Component Analysis (PCA)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792040" y="759034"/>
            <a:ext cx="1044746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Refresher: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 isn’t a model per se but is a </a:t>
            </a:r>
            <a:r>
              <a:rPr lang="en-US" sz="2400" u="sng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procedure/technique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to transform data, which may have correlated features, into a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new, smaller set of uncorrelated features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These new features, by design, are a linear combination of the original features so as to capture the most variance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Often useful to perform PCA on data before using models that explicitly use data values and distances between them (e.g., clustering)</a:t>
            </a:r>
          </a:p>
        </p:txBody>
      </p:sp>
    </p:spTree>
    <p:extLst>
      <p:ext uri="{BB962C8B-B14F-4D97-AF65-F5344CB8AC3E}">
        <p14:creationId xmlns:p14="http://schemas.microsoft.com/office/powerpoint/2010/main" val="39090199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3519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4792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3ADD9F-27F4-FE4F-A617-3DAA7DA113B0}"/>
                  </a:ext>
                </a:extLst>
              </p:cNvPr>
              <p:cNvSpPr txBox="1"/>
              <p:nvPr/>
            </p:nvSpPr>
            <p:spPr>
              <a:xfrm>
                <a:off x="301412" y="836158"/>
                <a:ext cx="4798228" cy="337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Returning to our full dataset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yet again, imagine we do not wish to leverage any particular column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but merely wish to discern patterns/groups of similar observations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3ADD9F-27F4-FE4F-A617-3DAA7DA11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12" y="836158"/>
                <a:ext cx="4798228" cy="3370153"/>
              </a:xfrm>
              <a:prstGeom prst="rect">
                <a:avLst/>
              </a:prstGeom>
              <a:blipFill>
                <a:blip r:embed="rId2"/>
                <a:stretch>
                  <a:fillRect l="-1852" r="-2116" b="-3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25C8E2-A1F5-6F4D-B1E3-7F578BFA840E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</p:spTree>
    <p:extLst>
      <p:ext uri="{BB962C8B-B14F-4D97-AF65-F5344CB8AC3E}">
        <p14:creationId xmlns:p14="http://schemas.microsoft.com/office/powerpoint/2010/main" val="20833934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3BEC24-F9D4-5D44-A0E6-430BE13708FF}"/>
              </a:ext>
            </a:extLst>
          </p:cNvPr>
          <p:cNvGrpSpPr/>
          <p:nvPr/>
        </p:nvGrpSpPr>
        <p:grpSpPr>
          <a:xfrm>
            <a:off x="1478137" y="-1343069"/>
            <a:ext cx="1856448" cy="1276350"/>
            <a:chOff x="5407952" y="2782549"/>
            <a:chExt cx="1856448" cy="127635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AACDE8-2E96-934B-B0D3-64DE3B7AD6F1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A2FE5A-8C7C-A041-A84C-8E5762852C6B}"/>
                </a:ext>
              </a:extLst>
            </p:cNvPr>
            <p:cNvSpPr txBox="1"/>
            <p:nvPr/>
          </p:nvSpPr>
          <p:spPr>
            <a:xfrm>
              <a:off x="5541740" y="3187420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</p:spTree>
    <p:extLst>
      <p:ext uri="{BB962C8B-B14F-4D97-AF65-F5344CB8AC3E}">
        <p14:creationId xmlns:p14="http://schemas.microsoft.com/office/powerpoint/2010/main" val="237619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717 L 0.00364 0.51574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2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3BEC24-F9D4-5D44-A0E6-430BE13708FF}"/>
              </a:ext>
            </a:extLst>
          </p:cNvPr>
          <p:cNvGrpSpPr/>
          <p:nvPr/>
        </p:nvGrpSpPr>
        <p:grpSpPr>
          <a:xfrm>
            <a:off x="1528937" y="2190895"/>
            <a:ext cx="1856448" cy="1276350"/>
            <a:chOff x="5407952" y="2782549"/>
            <a:chExt cx="1856448" cy="127635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AACDE8-2E96-934B-B0D3-64DE3B7AD6F1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A2FE5A-8C7C-A041-A84C-8E5762852C6B}"/>
                </a:ext>
              </a:extLst>
            </p:cNvPr>
            <p:cNvSpPr txBox="1"/>
            <p:nvPr/>
          </p:nvSpPr>
          <p:spPr>
            <a:xfrm>
              <a:off x="5541740" y="3187420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Clustering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7376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8095512" y="910834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3DEBFE-BFA6-DF41-A10A-C2774E240FCE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0F8F2-25C6-5240-96DF-40B4FDDB4ADF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8A56BE-14DA-8C42-BF3F-769BCE7DC3C7}"/>
              </a:ext>
            </a:extLst>
          </p:cNvPr>
          <p:cNvSpPr txBox="1"/>
          <p:nvPr/>
        </p:nvSpPr>
        <p:spPr>
          <a:xfrm>
            <a:off x="68546" y="545724"/>
            <a:ext cx="51106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</a:t>
            </a:r>
          </a:p>
        </p:txBody>
      </p:sp>
    </p:spTree>
    <p:extLst>
      <p:ext uri="{BB962C8B-B14F-4D97-AF65-F5344CB8AC3E}">
        <p14:creationId xmlns:p14="http://schemas.microsoft.com/office/powerpoint/2010/main" val="23456761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571500" y="759034"/>
            <a:ext cx="106680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Refresher: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There are many approaches to clustering</a:t>
            </a:r>
            <a:b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(e.g., k-Means, hierarchical,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DBScan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Regardless of the approach, we need to specify a distance metric</a:t>
            </a:r>
            <a:b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(e.g., Euclidean, Manhattan)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Performance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: we can measure the intra-cluster and outer-cluster fit (i.e.,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silhouette score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), along with an estimate that compares our clustering to the situation had our data been randomly generated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gap statistic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5686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3264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Although we are not explicitly using any column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one could imagine that the 3 resulting cluster labels are our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’s (labels being class </a:t>
                </a:r>
                <a:r>
                  <a:rPr lang="en-US" sz="2400" b="1" dirty="0">
                    <a:solidFill>
                      <a:srgbClr val="B930A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1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</a:t>
                </a:r>
                <a:r>
                  <a:rPr lang="en-US" sz="2400" b="1" dirty="0">
                    <a:solidFill>
                      <a:srgbClr val="00A39A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2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and </a:t>
                </a:r>
                <a:r>
                  <a:rPr lang="en-US" sz="2400" b="1" dirty="0">
                    <a:solidFill>
                      <a:schemeClr val="accent4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3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Of course, we do not know these class labels ahead of time, as clustering is an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unsupervised model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3264996"/>
              </a:xfrm>
              <a:prstGeom prst="rect">
                <a:avLst/>
              </a:prstGeom>
              <a:blipFill>
                <a:blip r:embed="rId4"/>
                <a:stretch>
                  <a:fillRect l="-962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8555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4821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Although we are not explicitly using any column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one could imagine that the 3 resulting cluster labels are our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’s (labels being class </a:t>
                </a:r>
                <a:r>
                  <a:rPr lang="en-US" sz="2400" b="1" dirty="0">
                    <a:solidFill>
                      <a:srgbClr val="B930A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1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</a:t>
                </a:r>
                <a:r>
                  <a:rPr lang="en-US" sz="2400" b="1" dirty="0">
                    <a:solidFill>
                      <a:srgbClr val="00A39A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2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and </a:t>
                </a:r>
                <a:r>
                  <a:rPr lang="en-US" sz="2400" b="1" dirty="0">
                    <a:solidFill>
                      <a:schemeClr val="accent4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3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Of course, we do not know these class labels ahead of time, as clustering is an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unsupervised model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Yet, one could imagine a narrative whereby our data points were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generated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by these 3 classes.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4821833"/>
              </a:xfrm>
              <a:prstGeom prst="rect">
                <a:avLst/>
              </a:prstGeom>
              <a:blipFill>
                <a:blip r:embed="rId4"/>
                <a:stretch>
                  <a:fillRect l="-962"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358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is, we are flipping the modelling process on its head; instead of doing our traditional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 modelling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approach of trying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Imagine centroids for each of the 3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We assert that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were generated from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 can estimate the joint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blipFill>
                <a:blip r:embed="rId4"/>
                <a:stretch>
                  <a:fillRect l="-962" b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9A51754-C190-7544-B9D0-87F03C8B19A1}"/>
              </a:ext>
            </a:extLst>
          </p:cNvPr>
          <p:cNvSpPr/>
          <p:nvPr/>
        </p:nvSpPr>
        <p:spPr>
          <a:xfrm>
            <a:off x="9655838" y="21140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493475-6E20-EB42-88A1-FFAFD5B03141}"/>
              </a:ext>
            </a:extLst>
          </p:cNvPr>
          <p:cNvSpPr/>
          <p:nvPr/>
        </p:nvSpPr>
        <p:spPr>
          <a:xfrm>
            <a:off x="9729652" y="43873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6A2E02-8CD9-C547-A91A-933B59E14ECE}"/>
              </a:ext>
            </a:extLst>
          </p:cNvPr>
          <p:cNvSpPr/>
          <p:nvPr/>
        </p:nvSpPr>
        <p:spPr>
          <a:xfrm>
            <a:off x="10621038" y="41206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3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469009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is, we are flipping the modelling process on its head; instead of doing our traditional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 modelling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approach of trying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Imagine centroids for each of the 3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We assert that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were generated from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 can estimate the joint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blipFill>
                <a:blip r:embed="rId4"/>
                <a:stretch>
                  <a:fillRect l="-962" b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9A51754-C190-7544-B9D0-87F03C8B19A1}"/>
              </a:ext>
            </a:extLst>
          </p:cNvPr>
          <p:cNvSpPr/>
          <p:nvPr/>
        </p:nvSpPr>
        <p:spPr>
          <a:xfrm>
            <a:off x="9655838" y="21140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493475-6E20-EB42-88A1-FFAFD5B03141}"/>
              </a:ext>
            </a:extLst>
          </p:cNvPr>
          <p:cNvSpPr/>
          <p:nvPr/>
        </p:nvSpPr>
        <p:spPr>
          <a:xfrm>
            <a:off x="9729652" y="43873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6A2E02-8CD9-C547-A91A-933B59E14ECE}"/>
              </a:ext>
            </a:extLst>
          </p:cNvPr>
          <p:cNvSpPr/>
          <p:nvPr/>
        </p:nvSpPr>
        <p:spPr>
          <a:xfrm>
            <a:off x="10621038" y="41206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3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22FB30-875C-4D4D-AD42-5168F37FF036}"/>
              </a:ext>
            </a:extLst>
          </p:cNvPr>
          <p:cNvSpPr/>
          <p:nvPr/>
        </p:nvSpPr>
        <p:spPr>
          <a:xfrm>
            <a:off x="0" y="1355540"/>
            <a:ext cx="8140700" cy="332418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">
            <a:extLst>
              <a:ext uri="{FF2B5EF4-FFF2-40B4-BE49-F238E27FC236}">
                <a16:creationId xmlns:a16="http://schemas.microsoft.com/office/drawing/2014/main" id="{53C6BB4E-7B85-C442-8A9B-2E65A8EB55E7}"/>
              </a:ext>
            </a:extLst>
          </p:cNvPr>
          <p:cNvSpPr/>
          <p:nvPr/>
        </p:nvSpPr>
        <p:spPr>
          <a:xfrm flipH="1">
            <a:off x="329748" y="1569299"/>
            <a:ext cx="7545396" cy="3662419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196345" y="2209841"/>
                </a:lnTo>
                <a:lnTo>
                  <a:pt x="1741524" y="2548105"/>
                </a:lnTo>
                <a:lnTo>
                  <a:pt x="1533749" y="217533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3FEF8F-D0F2-4644-B31A-1C9A0928B10F}"/>
                  </a:ext>
                </a:extLst>
              </p:cNvPr>
              <p:cNvSpPr txBox="1"/>
              <p:nvPr/>
            </p:nvSpPr>
            <p:spPr>
              <a:xfrm flipH="1">
                <a:off x="565756" y="1791791"/>
                <a:ext cx="7073380" cy="2621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Assuming our data was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generated</a:t>
                </a:r>
                <a:r>
                  <a:rPr lang="en-US" sz="2400" dirty="0">
                    <a:latin typeface="Avenir Next" panose="020B0503020202020204" pitchFamily="34" charset="0"/>
                  </a:rPr>
                  <a:t> from Gaussians centered at 3 centroids, we can estimate the probability of the current situation – that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exists and has the following class labels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. This is a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generative</a:t>
                </a:r>
                <a:r>
                  <a:rPr lang="en-US" sz="2400" dirty="0">
                    <a:latin typeface="Avenir Next" panose="020B0503020202020204" pitchFamily="34" charset="0"/>
                  </a:rPr>
                  <a:t> model.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3FEF8F-D0F2-4644-B31A-1C9A0928B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65756" y="1791791"/>
                <a:ext cx="7073380" cy="2621230"/>
              </a:xfrm>
              <a:prstGeom prst="rect">
                <a:avLst/>
              </a:prstGeom>
              <a:blipFill>
                <a:blip r:embed="rId5"/>
                <a:stretch>
                  <a:fillRect l="-1434" b="-4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1609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is, we are flipping the modelling process on its head; instead of doing our traditional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 modelling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approach of trying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Imagine centroids for each of the 3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We assert that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were generated from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 can estimate the joint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blipFill>
                <a:blip r:embed="rId4"/>
                <a:stretch>
                  <a:fillRect l="-962" b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9A51754-C190-7544-B9D0-87F03C8B19A1}"/>
              </a:ext>
            </a:extLst>
          </p:cNvPr>
          <p:cNvSpPr/>
          <p:nvPr/>
        </p:nvSpPr>
        <p:spPr>
          <a:xfrm>
            <a:off x="9655838" y="21140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493475-6E20-EB42-88A1-FFAFD5B03141}"/>
              </a:ext>
            </a:extLst>
          </p:cNvPr>
          <p:cNvSpPr/>
          <p:nvPr/>
        </p:nvSpPr>
        <p:spPr>
          <a:xfrm>
            <a:off x="9729652" y="43873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6A2E02-8CD9-C547-A91A-933B59E14ECE}"/>
              </a:ext>
            </a:extLst>
          </p:cNvPr>
          <p:cNvSpPr/>
          <p:nvPr/>
        </p:nvSpPr>
        <p:spPr>
          <a:xfrm>
            <a:off x="10621038" y="41206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3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22FB30-875C-4D4D-AD42-5168F37FF036}"/>
              </a:ext>
            </a:extLst>
          </p:cNvPr>
          <p:cNvSpPr/>
          <p:nvPr/>
        </p:nvSpPr>
        <p:spPr>
          <a:xfrm>
            <a:off x="0" y="1355540"/>
            <a:ext cx="8140700" cy="332418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">
            <a:extLst>
              <a:ext uri="{FF2B5EF4-FFF2-40B4-BE49-F238E27FC236}">
                <a16:creationId xmlns:a16="http://schemas.microsoft.com/office/drawing/2014/main" id="{53C6BB4E-7B85-C442-8A9B-2E65A8EB55E7}"/>
              </a:ext>
            </a:extLst>
          </p:cNvPr>
          <p:cNvSpPr/>
          <p:nvPr/>
        </p:nvSpPr>
        <p:spPr>
          <a:xfrm flipH="1">
            <a:off x="838200" y="2040343"/>
            <a:ext cx="7036944" cy="3191375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196345" y="2209841"/>
                </a:lnTo>
                <a:lnTo>
                  <a:pt x="1741524" y="2548105"/>
                </a:lnTo>
                <a:lnTo>
                  <a:pt x="1533749" y="217533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FEF8F-D0F2-4644-B31A-1C9A0928B10F}"/>
              </a:ext>
            </a:extLst>
          </p:cNvPr>
          <p:cNvSpPr txBox="1"/>
          <p:nvPr/>
        </p:nvSpPr>
        <p:spPr>
          <a:xfrm flipH="1">
            <a:off x="1537404" y="2525325"/>
            <a:ext cx="5980036" cy="159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b="1" dirty="0">
                <a:latin typeface="Avenir Next" panose="020B0503020202020204" pitchFamily="34" charset="0"/>
              </a:rPr>
              <a:t>Generative models </a:t>
            </a:r>
            <a:r>
              <a:rPr lang="en-US" sz="2400" dirty="0">
                <a:latin typeface="Avenir Next" panose="020B0503020202020204" pitchFamily="34" charset="0"/>
              </a:rPr>
              <a:t>explicitly model the actual distribution of each class</a:t>
            </a:r>
            <a:br>
              <a:rPr lang="en-US" sz="2400" dirty="0">
                <a:latin typeface="Avenir Next" panose="020B0503020202020204" pitchFamily="34" charset="0"/>
              </a:rPr>
            </a:br>
            <a:r>
              <a:rPr lang="en-US" sz="2400" dirty="0">
                <a:latin typeface="Avenir Next" panose="020B0503020202020204" pitchFamily="34" charset="0"/>
              </a:rPr>
              <a:t>(e.g., data and its cluster assignments).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41923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is, we are flipping the modelling process on its head; instead of doing our traditional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 modelling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approach of trying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Imagine centroids for each of the 3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We assert that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were generated from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 can estimate the joint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blipFill>
                <a:blip r:embed="rId4"/>
                <a:stretch>
                  <a:fillRect l="-962" b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9A51754-C190-7544-B9D0-87F03C8B19A1}"/>
              </a:ext>
            </a:extLst>
          </p:cNvPr>
          <p:cNvSpPr/>
          <p:nvPr/>
        </p:nvSpPr>
        <p:spPr>
          <a:xfrm>
            <a:off x="9655838" y="21140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493475-6E20-EB42-88A1-FFAFD5B03141}"/>
              </a:ext>
            </a:extLst>
          </p:cNvPr>
          <p:cNvSpPr/>
          <p:nvPr/>
        </p:nvSpPr>
        <p:spPr>
          <a:xfrm>
            <a:off x="9729652" y="43873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6A2E02-8CD9-C547-A91A-933B59E14ECE}"/>
              </a:ext>
            </a:extLst>
          </p:cNvPr>
          <p:cNvSpPr/>
          <p:nvPr/>
        </p:nvSpPr>
        <p:spPr>
          <a:xfrm>
            <a:off x="10621038" y="41206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3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221169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is, we are flipping the modelling process on its head; instead of doing our traditional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 modelling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approach of trying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Imagine centroids for each of the 3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We assert that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were generated from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 can estimate the joint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blipFill>
                <a:blip r:embed="rId4"/>
                <a:stretch>
                  <a:fillRect l="-962" b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9A51754-C190-7544-B9D0-87F03C8B19A1}"/>
              </a:ext>
            </a:extLst>
          </p:cNvPr>
          <p:cNvSpPr/>
          <p:nvPr/>
        </p:nvSpPr>
        <p:spPr>
          <a:xfrm>
            <a:off x="9655838" y="21140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493475-6E20-EB42-88A1-FFAFD5B03141}"/>
              </a:ext>
            </a:extLst>
          </p:cNvPr>
          <p:cNvSpPr/>
          <p:nvPr/>
        </p:nvSpPr>
        <p:spPr>
          <a:xfrm>
            <a:off x="9729652" y="43873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6A2E02-8CD9-C547-A91A-933B59E14ECE}"/>
              </a:ext>
            </a:extLst>
          </p:cNvPr>
          <p:cNvSpPr/>
          <p:nvPr/>
        </p:nvSpPr>
        <p:spPr>
          <a:xfrm>
            <a:off x="10621038" y="41206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3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DC3162-7104-EF4C-9000-6F8FC11917B5}"/>
              </a:ext>
            </a:extLst>
          </p:cNvPr>
          <p:cNvSpPr/>
          <p:nvPr/>
        </p:nvSpPr>
        <p:spPr>
          <a:xfrm>
            <a:off x="1422" y="3310018"/>
            <a:ext cx="8140700" cy="332418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">
            <a:extLst>
              <a:ext uri="{FF2B5EF4-FFF2-40B4-BE49-F238E27FC236}">
                <a16:creationId xmlns:a16="http://schemas.microsoft.com/office/drawing/2014/main" id="{95ADA2CB-1B7B-B240-878F-C344AD65A591}"/>
              </a:ext>
            </a:extLst>
          </p:cNvPr>
          <p:cNvSpPr/>
          <p:nvPr/>
        </p:nvSpPr>
        <p:spPr>
          <a:xfrm flipH="1" flipV="1">
            <a:off x="441550" y="3166142"/>
            <a:ext cx="7633458" cy="3301944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196345" y="2209841"/>
                </a:lnTo>
                <a:lnTo>
                  <a:pt x="1741524" y="2548105"/>
                </a:lnTo>
                <a:lnTo>
                  <a:pt x="1533749" y="217533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D74A4-DA9C-BF45-A39B-0FBE6CDAFB4E}"/>
                  </a:ext>
                </a:extLst>
              </p:cNvPr>
              <p:cNvSpPr txBox="1"/>
              <p:nvPr/>
            </p:nvSpPr>
            <p:spPr>
              <a:xfrm flipH="1">
                <a:off x="514624" y="3776857"/>
                <a:ext cx="7487309" cy="2262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Supervised models are given some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and want to calculate the probability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They learn to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discriminate</a:t>
                </a:r>
                <a:r>
                  <a:rPr lang="en-US" sz="2400" dirty="0">
                    <a:latin typeface="Avenir Next" panose="020B0503020202020204" pitchFamily="34" charset="0"/>
                  </a:rPr>
                  <a:t> between different values of possible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’s (learns a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decision boundary</a:t>
                </a:r>
                <a:r>
                  <a:rPr lang="en-US" sz="2400" dirty="0">
                    <a:latin typeface="Avenir Next" panose="020B0503020202020204" pitchFamily="34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D74A4-DA9C-BF45-A39B-0FBE6CDAF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14624" y="3776857"/>
                <a:ext cx="7487309" cy="2262158"/>
              </a:xfrm>
              <a:prstGeom prst="rect">
                <a:avLst/>
              </a:prstGeom>
              <a:blipFill>
                <a:blip r:embed="rId5"/>
                <a:stretch>
                  <a:fillRect l="-1186" r="-1017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2707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576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1D3F6D2-1B5D-DE44-ADF6-CDEC17DF9EBF}"/>
              </a:ext>
            </a:extLst>
          </p:cNvPr>
          <p:cNvSpPr/>
          <p:nvPr/>
        </p:nvSpPr>
        <p:spPr>
          <a:xfrm>
            <a:off x="312317" y="1017112"/>
            <a:ext cx="11782017" cy="353655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ular Callout 1">
            <a:extLst>
              <a:ext uri="{FF2B5EF4-FFF2-40B4-BE49-F238E27FC236}">
                <a16:creationId xmlns:a16="http://schemas.microsoft.com/office/drawing/2014/main" id="{1397412B-B917-8645-94EB-70E2A8753479}"/>
              </a:ext>
            </a:extLst>
          </p:cNvPr>
          <p:cNvSpPr/>
          <p:nvPr/>
        </p:nvSpPr>
        <p:spPr>
          <a:xfrm rot="5400000" flipH="1" flipV="1">
            <a:off x="5508950" y="689179"/>
            <a:ext cx="2781300" cy="6255400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1FC1A3-2B40-1F40-B69D-94BA60D207AC}"/>
              </a:ext>
            </a:extLst>
          </p:cNvPr>
          <p:cNvSpPr txBox="1"/>
          <p:nvPr/>
        </p:nvSpPr>
        <p:spPr>
          <a:xfrm flipH="1">
            <a:off x="4322495" y="2739727"/>
            <a:ext cx="4132465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dirty="0">
                <a:latin typeface="Avenir Next" panose="020B0503020202020204" pitchFamily="34" charset="0"/>
              </a:rPr>
              <a:t>Particularly, </a:t>
            </a:r>
            <a:r>
              <a:rPr lang="en-US" sz="2400" b="1" dirty="0">
                <a:latin typeface="Avenir Next" panose="020B0503020202020204" pitchFamily="34" charset="0"/>
              </a:rPr>
              <a:t>k-Means</a:t>
            </a:r>
            <a:r>
              <a:rPr lang="en-US" sz="2400" dirty="0">
                <a:latin typeface="Avenir Next" panose="020B0503020202020204" pitchFamily="34" charset="0"/>
              </a:rPr>
              <a:t> is generative, as it can be seen as a special case of Gaussian Mixture Models</a:t>
            </a:r>
            <a:endParaRPr lang="en-US" sz="2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61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9501317" y="883764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E408F3-D7E9-0B48-AF3B-21805283AE32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602474-7611-B24F-A62E-639827D08B9F}"/>
              </a:ext>
            </a:extLst>
          </p:cNvPr>
          <p:cNvSpPr txBox="1"/>
          <p:nvPr/>
        </p:nvSpPr>
        <p:spPr>
          <a:xfrm>
            <a:off x="68546" y="545724"/>
            <a:ext cx="51106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 (e.g.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75272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636218-F3DF-994F-ABE5-9361041B51FE}"/>
              </a:ext>
            </a:extLst>
          </p:cNvPr>
          <p:cNvSpPr/>
          <p:nvPr/>
        </p:nvSpPr>
        <p:spPr>
          <a:xfrm>
            <a:off x="154582" y="1714574"/>
            <a:ext cx="11782017" cy="353655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ular Callout 1">
            <a:extLst>
              <a:ext uri="{FF2B5EF4-FFF2-40B4-BE49-F238E27FC236}">
                <a16:creationId xmlns:a16="http://schemas.microsoft.com/office/drawing/2014/main" id="{1397412B-B917-8645-94EB-70E2A8753479}"/>
              </a:ext>
            </a:extLst>
          </p:cNvPr>
          <p:cNvSpPr/>
          <p:nvPr/>
        </p:nvSpPr>
        <p:spPr>
          <a:xfrm rot="5400000" flipV="1">
            <a:off x="5428411" y="-940032"/>
            <a:ext cx="2353579" cy="615347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/>
              <p:nvPr/>
            </p:nvSpPr>
            <p:spPr>
              <a:xfrm flipH="1">
                <a:off x="4062185" y="1218946"/>
                <a:ext cx="4468202" cy="159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Given training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learns to discriminate between possible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values (quantitative)</a:t>
                </a:r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062185" y="1218946"/>
                <a:ext cx="4468202" cy="1595309"/>
              </a:xfrm>
              <a:prstGeom prst="rect">
                <a:avLst/>
              </a:prstGeom>
              <a:blipFill>
                <a:blip r:embed="rId2"/>
                <a:stretch>
                  <a:fillRect l="-1983" r="-283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9403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E2A8F2-D34B-4645-BAE1-C781E7EB0AB4}"/>
              </a:ext>
            </a:extLst>
          </p:cNvPr>
          <p:cNvSpPr/>
          <p:nvPr/>
        </p:nvSpPr>
        <p:spPr>
          <a:xfrm>
            <a:off x="237623" y="2414944"/>
            <a:ext cx="11782017" cy="353655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6E5FE6F-1E73-5448-9C84-7C887DB77980}"/>
              </a:ext>
            </a:extLst>
          </p:cNvPr>
          <p:cNvSpPr/>
          <p:nvPr/>
        </p:nvSpPr>
        <p:spPr>
          <a:xfrm>
            <a:off x="312317" y="1017112"/>
            <a:ext cx="11782017" cy="64381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ular Callout 1">
            <a:extLst>
              <a:ext uri="{FF2B5EF4-FFF2-40B4-BE49-F238E27FC236}">
                <a16:creationId xmlns:a16="http://schemas.microsoft.com/office/drawing/2014/main" id="{1397412B-B917-8645-94EB-70E2A8753479}"/>
              </a:ext>
            </a:extLst>
          </p:cNvPr>
          <p:cNvSpPr/>
          <p:nvPr/>
        </p:nvSpPr>
        <p:spPr>
          <a:xfrm rot="5400000" flipV="1">
            <a:off x="5446630" y="-293477"/>
            <a:ext cx="2353579" cy="615347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/>
              <p:nvPr/>
            </p:nvSpPr>
            <p:spPr>
              <a:xfrm flipH="1">
                <a:off x="4080404" y="1865501"/>
                <a:ext cx="4468202" cy="159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Given training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learns to discriminate between possible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classes (categorical)</a:t>
                </a:r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080404" y="1865501"/>
                <a:ext cx="4468202" cy="1595309"/>
              </a:xfrm>
              <a:prstGeom prst="rect">
                <a:avLst/>
              </a:prstGeom>
              <a:blipFill>
                <a:blip r:embed="rId2"/>
                <a:stretch>
                  <a:fillRect l="-1983" r="-2833" b="-7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5421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7018953-7B73-6C44-BBDF-D1388AF6A99D}"/>
              </a:ext>
            </a:extLst>
          </p:cNvPr>
          <p:cNvSpPr/>
          <p:nvPr/>
        </p:nvSpPr>
        <p:spPr>
          <a:xfrm>
            <a:off x="409983" y="3077901"/>
            <a:ext cx="11782017" cy="353655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FF08AD-3549-3941-80A8-6635186DB7AC}"/>
              </a:ext>
            </a:extLst>
          </p:cNvPr>
          <p:cNvSpPr/>
          <p:nvPr/>
        </p:nvSpPr>
        <p:spPr>
          <a:xfrm>
            <a:off x="312317" y="1017112"/>
            <a:ext cx="11782017" cy="127501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ular Callout 1">
            <a:extLst>
              <a:ext uri="{FF2B5EF4-FFF2-40B4-BE49-F238E27FC236}">
                <a16:creationId xmlns:a16="http://schemas.microsoft.com/office/drawing/2014/main" id="{1397412B-B917-8645-94EB-70E2A8753479}"/>
              </a:ext>
            </a:extLst>
          </p:cNvPr>
          <p:cNvSpPr/>
          <p:nvPr/>
        </p:nvSpPr>
        <p:spPr>
          <a:xfrm rot="5400000" flipV="1">
            <a:off x="5065718" y="993"/>
            <a:ext cx="2353579" cy="6891786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/>
              <p:nvPr/>
            </p:nvSpPr>
            <p:spPr>
              <a:xfrm flipH="1">
                <a:off x="3208371" y="2555454"/>
                <a:ext cx="5088814" cy="159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Given training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learns to discriminate between possible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values (quantitative or categorical)</a:t>
                </a:r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208371" y="2555454"/>
                <a:ext cx="5088814" cy="1595309"/>
              </a:xfrm>
              <a:prstGeom prst="rect">
                <a:avLst/>
              </a:prstGeom>
              <a:blipFill>
                <a:blip r:embed="rId2"/>
                <a:stretch>
                  <a:fillRect l="-1746" b="-7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7016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AC609A-3778-FA49-8B52-3231C172738C}"/>
              </a:ext>
            </a:extLst>
          </p:cNvPr>
          <p:cNvSpPr/>
          <p:nvPr/>
        </p:nvSpPr>
        <p:spPr>
          <a:xfrm>
            <a:off x="312317" y="3805409"/>
            <a:ext cx="11782017" cy="257745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2DBE99-61DA-0546-A215-EA911958E979}"/>
              </a:ext>
            </a:extLst>
          </p:cNvPr>
          <p:cNvSpPr/>
          <p:nvPr/>
        </p:nvSpPr>
        <p:spPr>
          <a:xfrm>
            <a:off x="312316" y="998201"/>
            <a:ext cx="11782017" cy="1964978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ular Callout 1">
            <a:extLst>
              <a:ext uri="{FF2B5EF4-FFF2-40B4-BE49-F238E27FC236}">
                <a16:creationId xmlns:a16="http://schemas.microsoft.com/office/drawing/2014/main" id="{1397412B-B917-8645-94EB-70E2A8753479}"/>
              </a:ext>
            </a:extLst>
          </p:cNvPr>
          <p:cNvSpPr/>
          <p:nvPr/>
        </p:nvSpPr>
        <p:spPr>
          <a:xfrm rot="5400000" flipV="1">
            <a:off x="4982524" y="780526"/>
            <a:ext cx="2519969" cy="6891786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/>
              <p:nvPr/>
            </p:nvSpPr>
            <p:spPr>
              <a:xfrm flipH="1">
                <a:off x="3182766" y="3112179"/>
                <a:ext cx="5088814" cy="2108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Given training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learns decision boundaries so as to discriminate between possible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values (quantitative or categorical)</a:t>
                </a:r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182766" y="3112179"/>
                <a:ext cx="5088814" cy="2108269"/>
              </a:xfrm>
              <a:prstGeom prst="rect">
                <a:avLst/>
              </a:prstGeom>
              <a:blipFill>
                <a:blip r:embed="rId2"/>
                <a:stretch>
                  <a:fillRect l="-1995" b="-5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3981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922212-F8D8-D546-9D9F-D374AAD5125B}"/>
              </a:ext>
            </a:extLst>
          </p:cNvPr>
          <p:cNvSpPr/>
          <p:nvPr/>
        </p:nvSpPr>
        <p:spPr>
          <a:xfrm>
            <a:off x="312317" y="1027206"/>
            <a:ext cx="11782017" cy="257745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C9233F3-9B11-C94F-A0BC-D4B9ED0F1595}"/>
              </a:ext>
            </a:extLst>
          </p:cNvPr>
          <p:cNvSpPr/>
          <p:nvPr/>
        </p:nvSpPr>
        <p:spPr>
          <a:xfrm>
            <a:off x="312316" y="4614583"/>
            <a:ext cx="11782017" cy="215358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ular Callout 1">
            <a:extLst>
              <a:ext uri="{FF2B5EF4-FFF2-40B4-BE49-F238E27FC236}">
                <a16:creationId xmlns:a16="http://schemas.microsoft.com/office/drawing/2014/main" id="{1397412B-B917-8645-94EB-70E2A8753479}"/>
              </a:ext>
            </a:extLst>
          </p:cNvPr>
          <p:cNvSpPr/>
          <p:nvPr/>
        </p:nvSpPr>
        <p:spPr>
          <a:xfrm rot="5400000" flipV="1">
            <a:off x="5522118" y="1450289"/>
            <a:ext cx="2378981" cy="6850210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633122"/>
              <a:gd name="connsiteY0" fmla="*/ 0 h 2548105"/>
              <a:gd name="connsiteX1" fmla="*/ 1753264 w 10633122"/>
              <a:gd name="connsiteY1" fmla="*/ 0 h 2548105"/>
              <a:gd name="connsiteX2" fmla="*/ 1753264 w 10633122"/>
              <a:gd name="connsiteY2" fmla="*/ 0 h 2548105"/>
              <a:gd name="connsiteX3" fmla="*/ 4383160 w 10633122"/>
              <a:gd name="connsiteY3" fmla="*/ 0 h 2548105"/>
              <a:gd name="connsiteX4" fmla="*/ 10519585 w 10633122"/>
              <a:gd name="connsiteY4" fmla="*/ 0 h 2548105"/>
              <a:gd name="connsiteX5" fmla="*/ 10519585 w 10633122"/>
              <a:gd name="connsiteY5" fmla="*/ 1267046 h 2548105"/>
              <a:gd name="connsiteX6" fmla="*/ 10519585 w 10633122"/>
              <a:gd name="connsiteY6" fmla="*/ 1267046 h 2548105"/>
              <a:gd name="connsiteX7" fmla="*/ 10519585 w 10633122"/>
              <a:gd name="connsiteY7" fmla="*/ 1810065 h 2548105"/>
              <a:gd name="connsiteX8" fmla="*/ 10633124 w 10633122"/>
              <a:gd name="connsiteY8" fmla="*/ 2323249 h 2548105"/>
              <a:gd name="connsiteX9" fmla="*/ 3837627 w 10633122"/>
              <a:gd name="connsiteY9" fmla="*/ 2185078 h 2548105"/>
              <a:gd name="connsiteX10" fmla="*/ 1741524 w 10633122"/>
              <a:gd name="connsiteY10" fmla="*/ 2548105 h 2548105"/>
              <a:gd name="connsiteX11" fmla="*/ 1768188 w 10633122"/>
              <a:gd name="connsiteY11" fmla="*/ 2175343 h 2548105"/>
              <a:gd name="connsiteX12" fmla="*/ 0 w 10633122"/>
              <a:gd name="connsiteY12" fmla="*/ 2172078 h 2548105"/>
              <a:gd name="connsiteX13" fmla="*/ 0 w 10633122"/>
              <a:gd name="connsiteY13" fmla="*/ 1810065 h 2548105"/>
              <a:gd name="connsiteX14" fmla="*/ 0 w 10633122"/>
              <a:gd name="connsiteY14" fmla="*/ 1267046 h 2548105"/>
              <a:gd name="connsiteX15" fmla="*/ 0 w 10633122"/>
              <a:gd name="connsiteY15" fmla="*/ 1267046 h 2548105"/>
              <a:gd name="connsiteX16" fmla="*/ 0 w 10633122"/>
              <a:gd name="connsiteY16" fmla="*/ 0 h 2548105"/>
              <a:gd name="connsiteX0" fmla="*/ 0 w 10633122"/>
              <a:gd name="connsiteY0" fmla="*/ 0 h 2548105"/>
              <a:gd name="connsiteX1" fmla="*/ 1753264 w 10633122"/>
              <a:gd name="connsiteY1" fmla="*/ 0 h 2548105"/>
              <a:gd name="connsiteX2" fmla="*/ 1753264 w 10633122"/>
              <a:gd name="connsiteY2" fmla="*/ 0 h 2548105"/>
              <a:gd name="connsiteX3" fmla="*/ 4383160 w 10633122"/>
              <a:gd name="connsiteY3" fmla="*/ 0 h 2548105"/>
              <a:gd name="connsiteX4" fmla="*/ 10519585 w 10633122"/>
              <a:gd name="connsiteY4" fmla="*/ 0 h 2548105"/>
              <a:gd name="connsiteX5" fmla="*/ 10519585 w 10633122"/>
              <a:gd name="connsiteY5" fmla="*/ 1267046 h 2548105"/>
              <a:gd name="connsiteX6" fmla="*/ 10519585 w 10633122"/>
              <a:gd name="connsiteY6" fmla="*/ 1267046 h 2548105"/>
              <a:gd name="connsiteX7" fmla="*/ 10519585 w 10633122"/>
              <a:gd name="connsiteY7" fmla="*/ 1810065 h 2548105"/>
              <a:gd name="connsiteX8" fmla="*/ 10633124 w 10633122"/>
              <a:gd name="connsiteY8" fmla="*/ 2323249 h 2548105"/>
              <a:gd name="connsiteX9" fmla="*/ 3497053 w 10633122"/>
              <a:gd name="connsiteY9" fmla="*/ 2326801 h 2548105"/>
              <a:gd name="connsiteX10" fmla="*/ 1741524 w 10633122"/>
              <a:gd name="connsiteY10" fmla="*/ 2548105 h 2548105"/>
              <a:gd name="connsiteX11" fmla="*/ 1768188 w 10633122"/>
              <a:gd name="connsiteY11" fmla="*/ 2175343 h 2548105"/>
              <a:gd name="connsiteX12" fmla="*/ 0 w 10633122"/>
              <a:gd name="connsiteY12" fmla="*/ 2172078 h 2548105"/>
              <a:gd name="connsiteX13" fmla="*/ 0 w 10633122"/>
              <a:gd name="connsiteY13" fmla="*/ 1810065 h 2548105"/>
              <a:gd name="connsiteX14" fmla="*/ 0 w 10633122"/>
              <a:gd name="connsiteY14" fmla="*/ 1267046 h 2548105"/>
              <a:gd name="connsiteX15" fmla="*/ 0 w 10633122"/>
              <a:gd name="connsiteY15" fmla="*/ 1267046 h 2548105"/>
              <a:gd name="connsiteX16" fmla="*/ 0 w 10633122"/>
              <a:gd name="connsiteY16" fmla="*/ 0 h 2548105"/>
              <a:gd name="connsiteX0" fmla="*/ 0 w 10633122"/>
              <a:gd name="connsiteY0" fmla="*/ 0 h 2548105"/>
              <a:gd name="connsiteX1" fmla="*/ 1753264 w 10633122"/>
              <a:gd name="connsiteY1" fmla="*/ 0 h 2548105"/>
              <a:gd name="connsiteX2" fmla="*/ 1753264 w 10633122"/>
              <a:gd name="connsiteY2" fmla="*/ 0 h 2548105"/>
              <a:gd name="connsiteX3" fmla="*/ 4383160 w 10633122"/>
              <a:gd name="connsiteY3" fmla="*/ 0 h 2548105"/>
              <a:gd name="connsiteX4" fmla="*/ 10519585 w 10633122"/>
              <a:gd name="connsiteY4" fmla="*/ 0 h 2548105"/>
              <a:gd name="connsiteX5" fmla="*/ 10519585 w 10633122"/>
              <a:gd name="connsiteY5" fmla="*/ 1267046 h 2548105"/>
              <a:gd name="connsiteX6" fmla="*/ 10519585 w 10633122"/>
              <a:gd name="connsiteY6" fmla="*/ 1267046 h 2548105"/>
              <a:gd name="connsiteX7" fmla="*/ 10519585 w 10633122"/>
              <a:gd name="connsiteY7" fmla="*/ 1810065 h 2548105"/>
              <a:gd name="connsiteX8" fmla="*/ 10633124 w 10633122"/>
              <a:gd name="connsiteY8" fmla="*/ 2323249 h 2548105"/>
              <a:gd name="connsiteX9" fmla="*/ 3497053 w 10633122"/>
              <a:gd name="connsiteY9" fmla="*/ 2326801 h 2548105"/>
              <a:gd name="connsiteX10" fmla="*/ 1741524 w 10633122"/>
              <a:gd name="connsiteY10" fmla="*/ 2548105 h 2548105"/>
              <a:gd name="connsiteX11" fmla="*/ 1938477 w 10633122"/>
              <a:gd name="connsiteY11" fmla="*/ 2335963 h 2548105"/>
              <a:gd name="connsiteX12" fmla="*/ 0 w 10633122"/>
              <a:gd name="connsiteY12" fmla="*/ 2172078 h 2548105"/>
              <a:gd name="connsiteX13" fmla="*/ 0 w 10633122"/>
              <a:gd name="connsiteY13" fmla="*/ 1810065 h 2548105"/>
              <a:gd name="connsiteX14" fmla="*/ 0 w 10633122"/>
              <a:gd name="connsiteY14" fmla="*/ 1267046 h 2548105"/>
              <a:gd name="connsiteX15" fmla="*/ 0 w 10633122"/>
              <a:gd name="connsiteY15" fmla="*/ 1267046 h 2548105"/>
              <a:gd name="connsiteX16" fmla="*/ 0 w 10633122"/>
              <a:gd name="connsiteY16" fmla="*/ 0 h 2548105"/>
              <a:gd name="connsiteX0" fmla="*/ 0 w 10633122"/>
              <a:gd name="connsiteY0" fmla="*/ 0 h 2548105"/>
              <a:gd name="connsiteX1" fmla="*/ 1753264 w 10633122"/>
              <a:gd name="connsiteY1" fmla="*/ 0 h 2548105"/>
              <a:gd name="connsiteX2" fmla="*/ 1753264 w 10633122"/>
              <a:gd name="connsiteY2" fmla="*/ 0 h 2548105"/>
              <a:gd name="connsiteX3" fmla="*/ 4383160 w 10633122"/>
              <a:gd name="connsiteY3" fmla="*/ 0 h 2548105"/>
              <a:gd name="connsiteX4" fmla="*/ 10519585 w 10633122"/>
              <a:gd name="connsiteY4" fmla="*/ 0 h 2548105"/>
              <a:gd name="connsiteX5" fmla="*/ 10519585 w 10633122"/>
              <a:gd name="connsiteY5" fmla="*/ 1267046 h 2548105"/>
              <a:gd name="connsiteX6" fmla="*/ 10519585 w 10633122"/>
              <a:gd name="connsiteY6" fmla="*/ 1267046 h 2548105"/>
              <a:gd name="connsiteX7" fmla="*/ 10519585 w 10633122"/>
              <a:gd name="connsiteY7" fmla="*/ 1810065 h 2548105"/>
              <a:gd name="connsiteX8" fmla="*/ 10633124 w 10633122"/>
              <a:gd name="connsiteY8" fmla="*/ 2323249 h 2548105"/>
              <a:gd name="connsiteX9" fmla="*/ 3497053 w 10633122"/>
              <a:gd name="connsiteY9" fmla="*/ 2326801 h 2548105"/>
              <a:gd name="connsiteX10" fmla="*/ 1741524 w 10633122"/>
              <a:gd name="connsiteY10" fmla="*/ 2548105 h 2548105"/>
              <a:gd name="connsiteX11" fmla="*/ 1938477 w 10633122"/>
              <a:gd name="connsiteY11" fmla="*/ 2335963 h 2548105"/>
              <a:gd name="connsiteX12" fmla="*/ 56762 w 10633122"/>
              <a:gd name="connsiteY12" fmla="*/ 2313801 h 2548105"/>
              <a:gd name="connsiteX13" fmla="*/ 0 w 10633122"/>
              <a:gd name="connsiteY13" fmla="*/ 1810065 h 2548105"/>
              <a:gd name="connsiteX14" fmla="*/ 0 w 10633122"/>
              <a:gd name="connsiteY14" fmla="*/ 1267046 h 2548105"/>
              <a:gd name="connsiteX15" fmla="*/ 0 w 10633122"/>
              <a:gd name="connsiteY15" fmla="*/ 1267046 h 2548105"/>
              <a:gd name="connsiteX16" fmla="*/ 0 w 10633122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633122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633124" y="2323249"/>
                </a:lnTo>
                <a:lnTo>
                  <a:pt x="3497053" y="2326801"/>
                </a:lnTo>
                <a:lnTo>
                  <a:pt x="1741524" y="2548105"/>
                </a:lnTo>
                <a:lnTo>
                  <a:pt x="1938477" y="2335963"/>
                </a:lnTo>
                <a:lnTo>
                  <a:pt x="56762" y="2313801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1FC1A3-2B40-1F40-B69D-94BA60D207AC}"/>
              </a:ext>
            </a:extLst>
          </p:cNvPr>
          <p:cNvSpPr txBox="1"/>
          <p:nvPr/>
        </p:nvSpPr>
        <p:spPr>
          <a:xfrm flipH="1">
            <a:off x="3707994" y="3964254"/>
            <a:ext cx="5474965" cy="159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dirty="0">
                <a:latin typeface="Avenir Next" panose="020B0503020202020204" pitchFamily="34" charset="0"/>
              </a:rPr>
              <a:t>PCA is a </a:t>
            </a:r>
            <a:r>
              <a:rPr lang="en-US" sz="2400" b="1" dirty="0">
                <a:latin typeface="Avenir Next" panose="020B0503020202020204" pitchFamily="34" charset="0"/>
              </a:rPr>
              <a:t>process</a:t>
            </a:r>
            <a:r>
              <a:rPr lang="en-US" sz="2400" dirty="0">
                <a:latin typeface="Avenir Next" panose="020B0503020202020204" pitchFamily="34" charset="0"/>
              </a:rPr>
              <a:t>, not a model, so it doesn’t make sense to consider it as a Discriminate or Generative model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9195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810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/>
              <p:nvPr/>
            </p:nvSpPr>
            <p:spPr>
              <a:xfrm>
                <a:off x="158198" y="649224"/>
                <a:ext cx="4911516" cy="5416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Returning our data yet again, perhaps we’ve plotted our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X </a:t>
                </a:r>
                <a:r>
                  <a:rPr lang="en-US" sz="2400" dirty="0">
                    <a:latin typeface="Avenir Next" panose="020B0503020202020204" pitchFamily="34" charset="0"/>
                  </a:rPr>
                  <a:t>and see it’s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non-linear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Knowing how unnatural and finnicky polynomial regression can be, we prefer to let our model learn how to make its own non-linear functions for each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98" y="649224"/>
                <a:ext cx="4911516" cy="5416868"/>
              </a:xfrm>
              <a:prstGeom prst="rect">
                <a:avLst/>
              </a:prstGeom>
              <a:blipFill>
                <a:blip r:embed="rId3"/>
                <a:stretch>
                  <a:fillRect l="-1809" r="-2584" b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881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3BEC24-F9D4-5D44-A0E6-430BE13708FF}"/>
              </a:ext>
            </a:extLst>
          </p:cNvPr>
          <p:cNvGrpSpPr/>
          <p:nvPr/>
        </p:nvGrpSpPr>
        <p:grpSpPr>
          <a:xfrm>
            <a:off x="1528937" y="2190895"/>
            <a:ext cx="1856448" cy="1276350"/>
            <a:chOff x="5407952" y="2782549"/>
            <a:chExt cx="1856448" cy="127635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AACDE8-2E96-934B-B0D3-64DE3B7AD6F1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A2FE5A-8C7C-A041-A84C-8E5762852C6B}"/>
                </a:ext>
              </a:extLst>
            </p:cNvPr>
            <p:cNvSpPr txBox="1"/>
            <p:nvPr/>
          </p:nvSpPr>
          <p:spPr>
            <a:xfrm>
              <a:off x="5541740" y="3187420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Clustering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B935F4-C530-B34E-83DB-1D5657A57D98}"/>
              </a:ext>
            </a:extLst>
          </p:cNvPr>
          <p:cNvGrpSpPr/>
          <p:nvPr/>
        </p:nvGrpSpPr>
        <p:grpSpPr>
          <a:xfrm>
            <a:off x="8620870" y="-1356284"/>
            <a:ext cx="1856448" cy="1276350"/>
            <a:chOff x="8620870" y="-1356284"/>
            <a:chExt cx="1856448" cy="127635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64B5CD8-C021-854F-9774-C3EC3D51F6CD}"/>
                </a:ext>
              </a:extLst>
            </p:cNvPr>
            <p:cNvSpPr/>
            <p:nvPr/>
          </p:nvSpPr>
          <p:spPr>
            <a:xfrm>
              <a:off x="8620870" y="-1356284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1C8A55-4611-9541-84BF-55FB3D569E1B}"/>
                </a:ext>
              </a:extLst>
            </p:cNvPr>
            <p:cNvSpPr txBox="1"/>
            <p:nvPr/>
          </p:nvSpPr>
          <p:spPr>
            <a:xfrm>
              <a:off x="8726640" y="-96895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</p:spTree>
    <p:extLst>
      <p:ext uri="{BB962C8B-B14F-4D97-AF65-F5344CB8AC3E}">
        <p14:creationId xmlns:p14="http://schemas.microsoft.com/office/powerpoint/2010/main" val="68147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0.00833 L -0.00507 0.72685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3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3BEC24-F9D4-5D44-A0E6-430BE13708FF}"/>
              </a:ext>
            </a:extLst>
          </p:cNvPr>
          <p:cNvGrpSpPr/>
          <p:nvPr/>
        </p:nvGrpSpPr>
        <p:grpSpPr>
          <a:xfrm>
            <a:off x="1528937" y="2190895"/>
            <a:ext cx="1856448" cy="1276350"/>
            <a:chOff x="5407952" y="2782549"/>
            <a:chExt cx="1856448" cy="127635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AACDE8-2E96-934B-B0D3-64DE3B7AD6F1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A2FE5A-8C7C-A041-A84C-8E5762852C6B}"/>
                </a:ext>
              </a:extLst>
            </p:cNvPr>
            <p:cNvSpPr txBox="1"/>
            <p:nvPr/>
          </p:nvSpPr>
          <p:spPr>
            <a:xfrm>
              <a:off x="5541740" y="3187420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Clustering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64B5CD8-C021-854F-9774-C3EC3D51F6CD}"/>
              </a:ext>
            </a:extLst>
          </p:cNvPr>
          <p:cNvSpPr/>
          <p:nvPr/>
        </p:nvSpPr>
        <p:spPr>
          <a:xfrm>
            <a:off x="8557370" y="3627371"/>
            <a:ext cx="1856448" cy="1276350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1C8A55-4611-9541-84BF-55FB3D569E1B}"/>
              </a:ext>
            </a:extLst>
          </p:cNvPr>
          <p:cNvSpPr txBox="1"/>
          <p:nvPr/>
        </p:nvSpPr>
        <p:spPr>
          <a:xfrm>
            <a:off x="8691158" y="4028872"/>
            <a:ext cx="158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GAMs</a:t>
            </a:r>
          </a:p>
        </p:txBody>
      </p:sp>
    </p:spTree>
    <p:extLst>
      <p:ext uri="{BB962C8B-B14F-4D97-AF65-F5344CB8AC3E}">
        <p14:creationId xmlns:p14="http://schemas.microsoft.com/office/powerpoint/2010/main" val="21747982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2771" y="52920"/>
            <a:ext cx="640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Generalized Additive Models (GAMs)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576140" y="705029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Refresher: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283420-41D6-DB4D-A476-759DAC411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71" y="1735937"/>
            <a:ext cx="6259397" cy="47982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FB111E-25F9-C845-B02D-26AA09BCA6FC}"/>
              </a:ext>
            </a:extLst>
          </p:cNvPr>
          <p:cNvSpPr/>
          <p:nvPr/>
        </p:nvSpPr>
        <p:spPr>
          <a:xfrm>
            <a:off x="3008019" y="1389832"/>
            <a:ext cx="6247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Not our data, but imagine it’s plotting </a:t>
            </a:r>
            <a:r>
              <a:rPr lang="en-US" sz="20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age</a:t>
            </a:r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vs </a:t>
            </a:r>
            <a:r>
              <a:rPr lang="en-US" sz="20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temp</a:t>
            </a:r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: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818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68546" y="545724"/>
            <a:ext cx="5110669" cy="371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 (e.g.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divide our data and learn how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is related to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Assert that: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3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9943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2771" y="52920"/>
            <a:ext cx="640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Generalized Additive Models (GAMs)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/>
              <p:nvPr/>
            </p:nvSpPr>
            <p:spPr>
              <a:xfrm>
                <a:off x="576140" y="705029"/>
                <a:ext cx="10447460" cy="3795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Refresher:</a:t>
                </a:r>
              </a:p>
              <a:p>
                <a:pPr marL="457200" indent="-4572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 can make the line smoother by using a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cubic spline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or “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B-spline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”</a:t>
                </a:r>
              </a:p>
              <a:p>
                <a:pPr marL="457200" indent="-457200"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Imagine having 3 of these models:</a:t>
                </a:r>
              </a:p>
              <a:p>
                <a:pPr marL="914400" lvl="1" indent="-457200"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𝒂𝒈𝒆</m:t>
                        </m:r>
                      </m:e>
                    </m:d>
                  </m:oMath>
                </a14:m>
                <a:endParaRPr lang="en-US" sz="2400" b="1" i="1" dirty="0">
                  <a:solidFill>
                    <a:srgbClr val="C00000"/>
                  </a:solidFill>
                  <a:latin typeface="Cambria Math" panose="02040503050406030204" pitchFamily="18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914400" lvl="1" indent="-457200"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,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𝒑𝒍𝒂𝒚</m:t>
                        </m:r>
                      </m:e>
                    </m:d>
                  </m:oMath>
                </a14:m>
                <a:endParaRPr lang="en-US" sz="2400" b="1" i="1" dirty="0">
                  <a:solidFill>
                    <a:srgbClr val="C00000"/>
                  </a:solidFill>
                  <a:latin typeface="Cambria Math" panose="02040503050406030204" pitchFamily="18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914400" lvl="1" indent="-457200"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𝟑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𝒓𝒂𝒊𝒏𝒚</m:t>
                        </m:r>
                      </m:e>
                    </m:d>
                  </m:oMath>
                </a14:m>
                <a:endParaRPr lang="en-US" sz="24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40" y="705029"/>
                <a:ext cx="10447460" cy="3795911"/>
              </a:xfrm>
              <a:prstGeom prst="rect">
                <a:avLst/>
              </a:prstGeom>
              <a:blipFill>
                <a:blip r:embed="rId3"/>
                <a:stretch>
                  <a:fillRect l="-1092" b="-2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A283420-41D6-DB4D-A476-759DAC411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0" y="3457132"/>
            <a:ext cx="4312267" cy="3305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9EBA142-9CDB-934B-888E-138C8CEA597B}"/>
                  </a:ext>
                </a:extLst>
              </p:cNvPr>
              <p:cNvSpPr/>
              <p:nvPr/>
            </p:nvSpPr>
            <p:spPr>
              <a:xfrm>
                <a:off x="393700" y="5577008"/>
                <a:ext cx="68783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dirty="0" smtClean="0">
                          <a:latin typeface="Avenir Next" panose="020B0503020202020204" pitchFamily="34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Temp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𝒂𝒈𝒆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𝒑𝒍𝒂𝒚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𝒓𝒂𝒊𝒏𝒚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9EBA142-9CDB-934B-888E-138C8CEA5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0" y="5577008"/>
                <a:ext cx="6878371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1D00137-D155-E84F-A7FD-40DE4863F995}"/>
              </a:ext>
            </a:extLst>
          </p:cNvPr>
          <p:cNvSpPr/>
          <p:nvPr/>
        </p:nvSpPr>
        <p:spPr>
          <a:xfrm>
            <a:off x="576140" y="4879108"/>
            <a:ext cx="4039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We can model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as:</a:t>
            </a:r>
            <a:endParaRPr lang="en-US" sz="2400" b="1" i="1" dirty="0">
              <a:latin typeface="Cambria Math" panose="02040503050406030204" pitchFamily="18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4B8A15-4DAA-514F-853C-E23268C893D3}"/>
              </a:ext>
            </a:extLst>
          </p:cNvPr>
          <p:cNvSpPr/>
          <p:nvPr/>
        </p:nvSpPr>
        <p:spPr>
          <a:xfrm>
            <a:off x="8556933" y="2696324"/>
            <a:ext cx="3251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Not our data, but imagine it’s plotting </a:t>
            </a:r>
            <a:r>
              <a:rPr lang="en-US" sz="20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age</a:t>
            </a:r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vs </a:t>
            </a:r>
            <a:r>
              <a:rPr lang="en-US" sz="20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Temp</a:t>
            </a:r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: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4378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2D131A75-141C-9F44-8421-9CD9923E0FED}"/>
              </a:ext>
            </a:extLst>
          </p:cNvPr>
          <p:cNvSpPr/>
          <p:nvPr/>
        </p:nvSpPr>
        <p:spPr>
          <a:xfrm>
            <a:off x="10349975" y="171728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2976581" y="3199710"/>
            <a:ext cx="4754182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09544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9372296" y="5280611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10326979" y="527632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323372" y="528292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blipFill>
                <a:blip r:embed="rId9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9362713" y="313708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9430945" y="3163539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945" y="3163539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0800000">
            <a:off x="9409017" y="3631440"/>
            <a:ext cx="397123" cy="16271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10440201" y="176804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201" y="1768040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>
            <a:extLst>
              <a:ext uri="{FF2B5EF4-FFF2-40B4-BE49-F238E27FC236}">
                <a16:creationId xmlns:a16="http://schemas.microsoft.com/office/drawing/2014/main" id="{FA994E86-F457-3C4E-A54C-D11BBC018769}"/>
              </a:ext>
            </a:extLst>
          </p:cNvPr>
          <p:cNvSpPr/>
          <p:nvPr/>
        </p:nvSpPr>
        <p:spPr>
          <a:xfrm rot="10800000">
            <a:off x="10382821" y="3669736"/>
            <a:ext cx="402114" cy="157017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D41B5647-54FD-5941-BB29-51721E145FA2}"/>
              </a:ext>
            </a:extLst>
          </p:cNvPr>
          <p:cNvSpPr/>
          <p:nvPr/>
        </p:nvSpPr>
        <p:spPr>
          <a:xfrm rot="10800000">
            <a:off x="11323372" y="3596313"/>
            <a:ext cx="354199" cy="163847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9287895" y="428543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895" y="4285430"/>
                <a:ext cx="401005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116294" y="2109322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9441860" y="5988732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4410928">
            <a:off x="9366347" y="1726033"/>
            <a:ext cx="294943" cy="174500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/>
              <p:nvPr/>
            </p:nvSpPr>
            <p:spPr>
              <a:xfrm>
                <a:off x="8942188" y="2243134"/>
                <a:ext cx="632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188" y="2243134"/>
                <a:ext cx="632716" cy="400110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B8E2BF-34E5-1546-92CD-C5A067E2CE9D}"/>
              </a:ext>
            </a:extLst>
          </p:cNvPr>
          <p:cNvSpPr txBox="1"/>
          <p:nvPr/>
        </p:nvSpPr>
        <p:spPr>
          <a:xfrm>
            <a:off x="2892771" y="52920"/>
            <a:ext cx="640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Generalized Additive Models (GAMs)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C0E60A-708B-A64C-BB92-131B893C7AB3}"/>
                  </a:ext>
                </a:extLst>
              </p:cNvPr>
              <p:cNvSpPr/>
              <p:nvPr/>
            </p:nvSpPr>
            <p:spPr>
              <a:xfrm>
                <a:off x="3055138" y="3386737"/>
                <a:ext cx="46344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𝒂𝒈𝒆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𝒑𝒍𝒂𝒚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𝒓𝒂𝒊𝒏𝒚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C0E60A-708B-A64C-BB92-131B893C7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138" y="3386737"/>
                <a:ext cx="463440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DB927F-2D59-9A49-BFE2-8075E10A528E}"/>
                  </a:ext>
                </a:extLst>
              </p:cNvPr>
              <p:cNvSpPr txBox="1"/>
              <p:nvPr/>
            </p:nvSpPr>
            <p:spPr>
              <a:xfrm>
                <a:off x="10180269" y="426913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DB927F-2D59-9A49-BFE2-8075E10A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269" y="4269138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1E314C-573E-7845-9C8B-87D575BF9B23}"/>
                  </a:ext>
                </a:extLst>
              </p:cNvPr>
              <p:cNvSpPr txBox="1"/>
              <p:nvPr/>
            </p:nvSpPr>
            <p:spPr>
              <a:xfrm>
                <a:off x="11111946" y="427913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1E314C-573E-7845-9C8B-87D575BF9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946" y="4279134"/>
                <a:ext cx="401005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32F36BAE-2CE1-8E43-8A3B-59EFA93C5F25}"/>
              </a:ext>
            </a:extLst>
          </p:cNvPr>
          <p:cNvSpPr/>
          <p:nvPr/>
        </p:nvSpPr>
        <p:spPr>
          <a:xfrm>
            <a:off x="10349975" y="31489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53A6BD-6F2B-3C4B-8BD1-3D43BFAC5D64}"/>
                  </a:ext>
                </a:extLst>
              </p:cNvPr>
              <p:cNvSpPr txBox="1"/>
              <p:nvPr/>
            </p:nvSpPr>
            <p:spPr>
              <a:xfrm>
                <a:off x="10418207" y="317539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53A6BD-6F2B-3C4B-8BD1-3D43BFAC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207" y="3175390"/>
                <a:ext cx="397618" cy="400110"/>
              </a:xfrm>
              <a:prstGeom prst="rect">
                <a:avLst/>
              </a:prstGeom>
              <a:blipFill>
                <a:blip r:embed="rId17"/>
                <a:stretch>
                  <a:fillRect l="-12121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3B95C49C-C426-7F4E-89A3-90FA3245D096}"/>
              </a:ext>
            </a:extLst>
          </p:cNvPr>
          <p:cNvSpPr/>
          <p:nvPr/>
        </p:nvSpPr>
        <p:spPr>
          <a:xfrm>
            <a:off x="11255140" y="313189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C0AE2-318A-E347-9D8D-5AC892A2D59A}"/>
                  </a:ext>
                </a:extLst>
              </p:cNvPr>
              <p:cNvSpPr txBox="1"/>
              <p:nvPr/>
            </p:nvSpPr>
            <p:spPr>
              <a:xfrm>
                <a:off x="11323372" y="315835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C0AE2-318A-E347-9D8D-5AC892A2D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3372" y="3158356"/>
                <a:ext cx="397618" cy="400110"/>
              </a:xfrm>
              <a:prstGeom prst="rect">
                <a:avLst/>
              </a:prstGeom>
              <a:blipFill>
                <a:blip r:embed="rId18"/>
                <a:stretch>
                  <a:fillRect l="-12500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B9DC2C-01CB-7F47-8312-EFC9420011ED}"/>
                  </a:ext>
                </a:extLst>
              </p:cNvPr>
              <p:cNvSpPr txBox="1"/>
              <p:nvPr/>
            </p:nvSpPr>
            <p:spPr>
              <a:xfrm>
                <a:off x="10861682" y="1699815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B9DC2C-01CB-7F47-8312-EFC94200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1682" y="1699815"/>
                <a:ext cx="397618" cy="400110"/>
              </a:xfrm>
              <a:prstGeom prst="rect">
                <a:avLst/>
              </a:prstGeom>
              <a:blipFill>
                <a:blip r:embed="rId1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Down Arrow 57">
            <a:extLst>
              <a:ext uri="{FF2B5EF4-FFF2-40B4-BE49-F238E27FC236}">
                <a16:creationId xmlns:a16="http://schemas.microsoft.com/office/drawing/2014/main" id="{B7AA2A59-E1DD-6E4E-9FBF-8652D5B3173C}"/>
              </a:ext>
            </a:extLst>
          </p:cNvPr>
          <p:cNvSpPr/>
          <p:nvPr/>
        </p:nvSpPr>
        <p:spPr>
          <a:xfrm rot="10800000">
            <a:off x="10420885" y="2227000"/>
            <a:ext cx="322912" cy="92115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CB344865-1031-8340-8E27-4AF8AB53B28F}"/>
              </a:ext>
            </a:extLst>
          </p:cNvPr>
          <p:cNvSpPr/>
          <p:nvPr/>
        </p:nvSpPr>
        <p:spPr>
          <a:xfrm rot="13461913">
            <a:off x="9898264" y="2098387"/>
            <a:ext cx="352677" cy="119876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01AF9826-7142-1549-87F1-B2B6756EB286}"/>
              </a:ext>
            </a:extLst>
          </p:cNvPr>
          <p:cNvSpPr/>
          <p:nvPr/>
        </p:nvSpPr>
        <p:spPr>
          <a:xfrm rot="8439819">
            <a:off x="11031267" y="2088835"/>
            <a:ext cx="307749" cy="117821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F046F2-D1EC-4D43-9E34-4C9D3F52C382}"/>
                  </a:ext>
                </a:extLst>
              </p:cNvPr>
              <p:cNvSpPr txBox="1"/>
              <p:nvPr/>
            </p:nvSpPr>
            <p:spPr>
              <a:xfrm>
                <a:off x="9544742" y="264276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F046F2-D1EC-4D43-9E34-4C9D3F52C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742" y="2642769"/>
                <a:ext cx="401005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AEEE9-E1E3-B34E-A949-CE85BE89B03E}"/>
                  </a:ext>
                </a:extLst>
              </p:cNvPr>
              <p:cNvSpPr txBox="1"/>
              <p:nvPr/>
            </p:nvSpPr>
            <p:spPr>
              <a:xfrm>
                <a:off x="10281454" y="266761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AEEE9-E1E3-B34E-A949-CE85BE89B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454" y="2667616"/>
                <a:ext cx="401005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93B263-26EA-4C46-85B2-D6553A7DDC93}"/>
                  </a:ext>
                </a:extLst>
              </p:cNvPr>
              <p:cNvSpPr txBox="1"/>
              <p:nvPr/>
            </p:nvSpPr>
            <p:spPr>
              <a:xfrm>
                <a:off x="10916173" y="26564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93B263-26EA-4C46-85B2-D6553A7DD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173" y="2656481"/>
                <a:ext cx="401005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5831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2D131A75-141C-9F44-8421-9CD9923E0FED}"/>
              </a:ext>
            </a:extLst>
          </p:cNvPr>
          <p:cNvSpPr/>
          <p:nvPr/>
        </p:nvSpPr>
        <p:spPr>
          <a:xfrm>
            <a:off x="10349975" y="171728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09544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9372296" y="5280611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10326979" y="527632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323372" y="528292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blipFill>
                <a:blip r:embed="rId9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9362713" y="313708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9430945" y="3163539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945" y="3163539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0800000">
            <a:off x="9409017" y="3631440"/>
            <a:ext cx="397123" cy="16271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10440201" y="176804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201" y="1768040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>
            <a:extLst>
              <a:ext uri="{FF2B5EF4-FFF2-40B4-BE49-F238E27FC236}">
                <a16:creationId xmlns:a16="http://schemas.microsoft.com/office/drawing/2014/main" id="{FA994E86-F457-3C4E-A54C-D11BBC018769}"/>
              </a:ext>
            </a:extLst>
          </p:cNvPr>
          <p:cNvSpPr/>
          <p:nvPr/>
        </p:nvSpPr>
        <p:spPr>
          <a:xfrm rot="10800000">
            <a:off x="10382821" y="3669736"/>
            <a:ext cx="402114" cy="157017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D41B5647-54FD-5941-BB29-51721E145FA2}"/>
              </a:ext>
            </a:extLst>
          </p:cNvPr>
          <p:cNvSpPr/>
          <p:nvPr/>
        </p:nvSpPr>
        <p:spPr>
          <a:xfrm rot="10800000">
            <a:off x="11323372" y="3596313"/>
            <a:ext cx="354199" cy="163847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9287895" y="428543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895" y="4285430"/>
                <a:ext cx="401005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116294" y="2109322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9441860" y="5988732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4410928">
            <a:off x="9366347" y="1726033"/>
            <a:ext cx="294943" cy="174500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/>
              <p:nvPr/>
            </p:nvSpPr>
            <p:spPr>
              <a:xfrm>
                <a:off x="8942188" y="2243134"/>
                <a:ext cx="632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188" y="2243134"/>
                <a:ext cx="632716" cy="400110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B8E2BF-34E5-1546-92CD-C5A067E2CE9D}"/>
              </a:ext>
            </a:extLst>
          </p:cNvPr>
          <p:cNvSpPr txBox="1"/>
          <p:nvPr/>
        </p:nvSpPr>
        <p:spPr>
          <a:xfrm>
            <a:off x="2892771" y="52920"/>
            <a:ext cx="640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Generalized Additive Models (GAMs)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DB927F-2D59-9A49-BFE2-8075E10A528E}"/>
                  </a:ext>
                </a:extLst>
              </p:cNvPr>
              <p:cNvSpPr txBox="1"/>
              <p:nvPr/>
            </p:nvSpPr>
            <p:spPr>
              <a:xfrm>
                <a:off x="10180269" y="426913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DB927F-2D59-9A49-BFE2-8075E10A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269" y="4269138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1E314C-573E-7845-9C8B-87D575BF9B23}"/>
                  </a:ext>
                </a:extLst>
              </p:cNvPr>
              <p:cNvSpPr txBox="1"/>
              <p:nvPr/>
            </p:nvSpPr>
            <p:spPr>
              <a:xfrm>
                <a:off x="11111946" y="427913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1E314C-573E-7845-9C8B-87D575BF9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946" y="4279134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32F36BAE-2CE1-8E43-8A3B-59EFA93C5F25}"/>
              </a:ext>
            </a:extLst>
          </p:cNvPr>
          <p:cNvSpPr/>
          <p:nvPr/>
        </p:nvSpPr>
        <p:spPr>
          <a:xfrm>
            <a:off x="10349975" y="31489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53A6BD-6F2B-3C4B-8BD1-3D43BFAC5D64}"/>
                  </a:ext>
                </a:extLst>
              </p:cNvPr>
              <p:cNvSpPr txBox="1"/>
              <p:nvPr/>
            </p:nvSpPr>
            <p:spPr>
              <a:xfrm>
                <a:off x="10418207" y="317539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53A6BD-6F2B-3C4B-8BD1-3D43BFAC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207" y="3175390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12121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3B95C49C-C426-7F4E-89A3-90FA3245D096}"/>
              </a:ext>
            </a:extLst>
          </p:cNvPr>
          <p:cNvSpPr/>
          <p:nvPr/>
        </p:nvSpPr>
        <p:spPr>
          <a:xfrm>
            <a:off x="11255140" y="313189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C0AE2-318A-E347-9D8D-5AC892A2D59A}"/>
                  </a:ext>
                </a:extLst>
              </p:cNvPr>
              <p:cNvSpPr txBox="1"/>
              <p:nvPr/>
            </p:nvSpPr>
            <p:spPr>
              <a:xfrm>
                <a:off x="11323372" y="315835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C0AE2-318A-E347-9D8D-5AC892A2D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3372" y="3158356"/>
                <a:ext cx="397618" cy="400110"/>
              </a:xfrm>
              <a:prstGeom prst="rect">
                <a:avLst/>
              </a:prstGeom>
              <a:blipFill>
                <a:blip r:embed="rId17"/>
                <a:stretch>
                  <a:fillRect l="-12500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B9DC2C-01CB-7F47-8312-EFC9420011ED}"/>
                  </a:ext>
                </a:extLst>
              </p:cNvPr>
              <p:cNvSpPr txBox="1"/>
              <p:nvPr/>
            </p:nvSpPr>
            <p:spPr>
              <a:xfrm>
                <a:off x="10861682" y="1699815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B9DC2C-01CB-7F47-8312-EFC94200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1682" y="1699815"/>
                <a:ext cx="397618" cy="400110"/>
              </a:xfrm>
              <a:prstGeom prst="rect">
                <a:avLst/>
              </a:prstGeom>
              <a:blipFill>
                <a:blip r:embed="rId1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Down Arrow 57">
            <a:extLst>
              <a:ext uri="{FF2B5EF4-FFF2-40B4-BE49-F238E27FC236}">
                <a16:creationId xmlns:a16="http://schemas.microsoft.com/office/drawing/2014/main" id="{B7AA2A59-E1DD-6E4E-9FBF-8652D5B3173C}"/>
              </a:ext>
            </a:extLst>
          </p:cNvPr>
          <p:cNvSpPr/>
          <p:nvPr/>
        </p:nvSpPr>
        <p:spPr>
          <a:xfrm rot="10800000">
            <a:off x="10420885" y="2227000"/>
            <a:ext cx="322912" cy="92115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CB344865-1031-8340-8E27-4AF8AB53B28F}"/>
              </a:ext>
            </a:extLst>
          </p:cNvPr>
          <p:cNvSpPr/>
          <p:nvPr/>
        </p:nvSpPr>
        <p:spPr>
          <a:xfrm rot="13461913">
            <a:off x="9898264" y="2098387"/>
            <a:ext cx="352677" cy="119876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01AF9826-7142-1549-87F1-B2B6756EB286}"/>
              </a:ext>
            </a:extLst>
          </p:cNvPr>
          <p:cNvSpPr/>
          <p:nvPr/>
        </p:nvSpPr>
        <p:spPr>
          <a:xfrm rot="8439819">
            <a:off x="11031267" y="2088835"/>
            <a:ext cx="307749" cy="117821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F046F2-D1EC-4D43-9E34-4C9D3F52C382}"/>
                  </a:ext>
                </a:extLst>
              </p:cNvPr>
              <p:cNvSpPr txBox="1"/>
              <p:nvPr/>
            </p:nvSpPr>
            <p:spPr>
              <a:xfrm>
                <a:off x="9544742" y="264276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F046F2-D1EC-4D43-9E34-4C9D3F52C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742" y="2642769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AEEE9-E1E3-B34E-A949-CE85BE89B03E}"/>
                  </a:ext>
                </a:extLst>
              </p:cNvPr>
              <p:cNvSpPr txBox="1"/>
              <p:nvPr/>
            </p:nvSpPr>
            <p:spPr>
              <a:xfrm>
                <a:off x="10281454" y="266761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AEEE9-E1E3-B34E-A949-CE85BE89B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454" y="2667616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93B263-26EA-4C46-85B2-D6553A7DDC93}"/>
                  </a:ext>
                </a:extLst>
              </p:cNvPr>
              <p:cNvSpPr txBox="1"/>
              <p:nvPr/>
            </p:nvSpPr>
            <p:spPr>
              <a:xfrm>
                <a:off x="10916173" y="26564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93B263-26EA-4C46-85B2-D6553A7DD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173" y="2656481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35A5967F-B149-0042-85D7-1BDF3CCFBF94}"/>
              </a:ext>
            </a:extLst>
          </p:cNvPr>
          <p:cNvSpPr/>
          <p:nvPr/>
        </p:nvSpPr>
        <p:spPr>
          <a:xfrm>
            <a:off x="0" y="592210"/>
            <a:ext cx="12192000" cy="629225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2976581" y="3199710"/>
            <a:ext cx="4754182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C0E60A-708B-A64C-BB92-131B893C7AB3}"/>
                  </a:ext>
                </a:extLst>
              </p:cNvPr>
              <p:cNvSpPr/>
              <p:nvPr/>
            </p:nvSpPr>
            <p:spPr>
              <a:xfrm>
                <a:off x="3055138" y="3386737"/>
                <a:ext cx="46344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𝒂𝒈𝒆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𝒑𝒍𝒂𝒚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𝒓𝒂𝒊𝒏𝒚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C0E60A-708B-A64C-BB92-131B893C7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138" y="3386737"/>
                <a:ext cx="4634409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ular Callout 1">
            <a:extLst>
              <a:ext uri="{FF2B5EF4-FFF2-40B4-BE49-F238E27FC236}">
                <a16:creationId xmlns:a16="http://schemas.microsoft.com/office/drawing/2014/main" id="{70C3FA37-C8DE-5847-885C-A5F3246F3F00}"/>
              </a:ext>
            </a:extLst>
          </p:cNvPr>
          <p:cNvSpPr/>
          <p:nvPr/>
        </p:nvSpPr>
        <p:spPr>
          <a:xfrm>
            <a:off x="995907" y="804904"/>
            <a:ext cx="9444294" cy="2519784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19784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833760" y="2172078"/>
                </a:lnTo>
                <a:lnTo>
                  <a:pt x="2750766" y="2519784"/>
                </a:lnTo>
                <a:lnTo>
                  <a:pt x="2419048" y="218477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67B7280-CB27-DB47-8790-E5CD85232C2B}"/>
                  </a:ext>
                </a:extLst>
              </p:cNvPr>
              <p:cNvSpPr txBox="1"/>
              <p:nvPr/>
            </p:nvSpPr>
            <p:spPr>
              <a:xfrm>
                <a:off x="1473803" y="1021182"/>
                <a:ext cx="8525601" cy="159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It is called an </a:t>
                </a:r>
                <a:r>
                  <a:rPr lang="en-US" sz="2400" u="sng" dirty="0">
                    <a:latin typeface="Avenir Next" panose="020B0503020202020204" pitchFamily="34" charset="0"/>
                  </a:rPr>
                  <a:t>additive</a:t>
                </a:r>
                <a:r>
                  <a:rPr lang="en-US" sz="2400" dirty="0">
                    <a:latin typeface="Avenir Next" panose="020B0503020202020204" pitchFamily="34" charset="0"/>
                  </a:rPr>
                  <a:t> model because we calculate a separate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</a:rPr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</a:rPr>
                  <a:t>, and then add together all of their contributions</a:t>
                </a:r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67B7280-CB27-DB47-8790-E5CD85232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803" y="1021182"/>
                <a:ext cx="8525601" cy="1595309"/>
              </a:xfrm>
              <a:prstGeom prst="rect">
                <a:avLst/>
              </a:prstGeom>
              <a:blipFill>
                <a:blip r:embed="rId21"/>
                <a:stretch>
                  <a:fillRect l="-1042" b="-7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0943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2D131A75-141C-9F44-8421-9CD9923E0FED}"/>
              </a:ext>
            </a:extLst>
          </p:cNvPr>
          <p:cNvSpPr/>
          <p:nvPr/>
        </p:nvSpPr>
        <p:spPr>
          <a:xfrm>
            <a:off x="10349975" y="171728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09544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9372296" y="5280611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10326979" y="527632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323372" y="528292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blipFill>
                <a:blip r:embed="rId9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9362713" y="313708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9430945" y="3163539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945" y="3163539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0800000">
            <a:off x="9409017" y="3631440"/>
            <a:ext cx="397123" cy="16271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10440201" y="176804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201" y="1768040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>
            <a:extLst>
              <a:ext uri="{FF2B5EF4-FFF2-40B4-BE49-F238E27FC236}">
                <a16:creationId xmlns:a16="http://schemas.microsoft.com/office/drawing/2014/main" id="{FA994E86-F457-3C4E-A54C-D11BBC018769}"/>
              </a:ext>
            </a:extLst>
          </p:cNvPr>
          <p:cNvSpPr/>
          <p:nvPr/>
        </p:nvSpPr>
        <p:spPr>
          <a:xfrm rot="10800000">
            <a:off x="10382821" y="3669736"/>
            <a:ext cx="402114" cy="157017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D41B5647-54FD-5941-BB29-51721E145FA2}"/>
              </a:ext>
            </a:extLst>
          </p:cNvPr>
          <p:cNvSpPr/>
          <p:nvPr/>
        </p:nvSpPr>
        <p:spPr>
          <a:xfrm rot="10800000">
            <a:off x="11323372" y="3596313"/>
            <a:ext cx="354199" cy="163847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9287895" y="428543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895" y="4285430"/>
                <a:ext cx="401005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116294" y="2109322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9441860" y="5988732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4410928">
            <a:off x="9366347" y="1726033"/>
            <a:ext cx="294943" cy="174500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/>
              <p:nvPr/>
            </p:nvSpPr>
            <p:spPr>
              <a:xfrm>
                <a:off x="8942188" y="2243134"/>
                <a:ext cx="632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188" y="2243134"/>
                <a:ext cx="632716" cy="400110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B8E2BF-34E5-1546-92CD-C5A067E2CE9D}"/>
              </a:ext>
            </a:extLst>
          </p:cNvPr>
          <p:cNvSpPr txBox="1"/>
          <p:nvPr/>
        </p:nvSpPr>
        <p:spPr>
          <a:xfrm>
            <a:off x="2892771" y="52920"/>
            <a:ext cx="640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Generalized Additive Models (GAMs)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DB927F-2D59-9A49-BFE2-8075E10A528E}"/>
                  </a:ext>
                </a:extLst>
              </p:cNvPr>
              <p:cNvSpPr txBox="1"/>
              <p:nvPr/>
            </p:nvSpPr>
            <p:spPr>
              <a:xfrm>
                <a:off x="10180269" y="426913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DB927F-2D59-9A49-BFE2-8075E10A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269" y="4269138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1E314C-573E-7845-9C8B-87D575BF9B23}"/>
                  </a:ext>
                </a:extLst>
              </p:cNvPr>
              <p:cNvSpPr txBox="1"/>
              <p:nvPr/>
            </p:nvSpPr>
            <p:spPr>
              <a:xfrm>
                <a:off x="11111946" y="427913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1E314C-573E-7845-9C8B-87D575BF9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946" y="4279134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32F36BAE-2CE1-8E43-8A3B-59EFA93C5F25}"/>
              </a:ext>
            </a:extLst>
          </p:cNvPr>
          <p:cNvSpPr/>
          <p:nvPr/>
        </p:nvSpPr>
        <p:spPr>
          <a:xfrm>
            <a:off x="10349975" y="31489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53A6BD-6F2B-3C4B-8BD1-3D43BFAC5D64}"/>
                  </a:ext>
                </a:extLst>
              </p:cNvPr>
              <p:cNvSpPr txBox="1"/>
              <p:nvPr/>
            </p:nvSpPr>
            <p:spPr>
              <a:xfrm>
                <a:off x="10418207" y="317539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53A6BD-6F2B-3C4B-8BD1-3D43BFAC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207" y="3175390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12121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3B95C49C-C426-7F4E-89A3-90FA3245D096}"/>
              </a:ext>
            </a:extLst>
          </p:cNvPr>
          <p:cNvSpPr/>
          <p:nvPr/>
        </p:nvSpPr>
        <p:spPr>
          <a:xfrm>
            <a:off x="11255140" y="313189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C0AE2-318A-E347-9D8D-5AC892A2D59A}"/>
                  </a:ext>
                </a:extLst>
              </p:cNvPr>
              <p:cNvSpPr txBox="1"/>
              <p:nvPr/>
            </p:nvSpPr>
            <p:spPr>
              <a:xfrm>
                <a:off x="11323372" y="315835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C0AE2-318A-E347-9D8D-5AC892A2D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3372" y="3158356"/>
                <a:ext cx="397618" cy="400110"/>
              </a:xfrm>
              <a:prstGeom prst="rect">
                <a:avLst/>
              </a:prstGeom>
              <a:blipFill>
                <a:blip r:embed="rId17"/>
                <a:stretch>
                  <a:fillRect l="-12500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B9DC2C-01CB-7F47-8312-EFC9420011ED}"/>
                  </a:ext>
                </a:extLst>
              </p:cNvPr>
              <p:cNvSpPr txBox="1"/>
              <p:nvPr/>
            </p:nvSpPr>
            <p:spPr>
              <a:xfrm>
                <a:off x="10861682" y="1699815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B9DC2C-01CB-7F47-8312-EFC94200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1682" y="1699815"/>
                <a:ext cx="397618" cy="400110"/>
              </a:xfrm>
              <a:prstGeom prst="rect">
                <a:avLst/>
              </a:prstGeom>
              <a:blipFill>
                <a:blip r:embed="rId1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Down Arrow 57">
            <a:extLst>
              <a:ext uri="{FF2B5EF4-FFF2-40B4-BE49-F238E27FC236}">
                <a16:creationId xmlns:a16="http://schemas.microsoft.com/office/drawing/2014/main" id="{B7AA2A59-E1DD-6E4E-9FBF-8652D5B3173C}"/>
              </a:ext>
            </a:extLst>
          </p:cNvPr>
          <p:cNvSpPr/>
          <p:nvPr/>
        </p:nvSpPr>
        <p:spPr>
          <a:xfrm rot="10800000">
            <a:off x="10420885" y="2227000"/>
            <a:ext cx="322912" cy="92115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CB344865-1031-8340-8E27-4AF8AB53B28F}"/>
              </a:ext>
            </a:extLst>
          </p:cNvPr>
          <p:cNvSpPr/>
          <p:nvPr/>
        </p:nvSpPr>
        <p:spPr>
          <a:xfrm rot="13461913">
            <a:off x="9898264" y="2098387"/>
            <a:ext cx="352677" cy="119876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01AF9826-7142-1549-87F1-B2B6756EB286}"/>
              </a:ext>
            </a:extLst>
          </p:cNvPr>
          <p:cNvSpPr/>
          <p:nvPr/>
        </p:nvSpPr>
        <p:spPr>
          <a:xfrm rot="8439819">
            <a:off x="11031267" y="2088835"/>
            <a:ext cx="307749" cy="117821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F046F2-D1EC-4D43-9E34-4C9D3F52C382}"/>
                  </a:ext>
                </a:extLst>
              </p:cNvPr>
              <p:cNvSpPr txBox="1"/>
              <p:nvPr/>
            </p:nvSpPr>
            <p:spPr>
              <a:xfrm>
                <a:off x="9544742" y="264276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F046F2-D1EC-4D43-9E34-4C9D3F52C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742" y="2642769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AEEE9-E1E3-B34E-A949-CE85BE89B03E}"/>
                  </a:ext>
                </a:extLst>
              </p:cNvPr>
              <p:cNvSpPr txBox="1"/>
              <p:nvPr/>
            </p:nvSpPr>
            <p:spPr>
              <a:xfrm>
                <a:off x="10281454" y="266761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AEEE9-E1E3-B34E-A949-CE85BE89B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454" y="2667616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93B263-26EA-4C46-85B2-D6553A7DDC93}"/>
                  </a:ext>
                </a:extLst>
              </p:cNvPr>
              <p:cNvSpPr txBox="1"/>
              <p:nvPr/>
            </p:nvSpPr>
            <p:spPr>
              <a:xfrm>
                <a:off x="10916173" y="26564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93B263-26EA-4C46-85B2-D6553A7DD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173" y="2656481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35A5967F-B149-0042-85D7-1BDF3CCFBF94}"/>
              </a:ext>
            </a:extLst>
          </p:cNvPr>
          <p:cNvSpPr/>
          <p:nvPr/>
        </p:nvSpPr>
        <p:spPr>
          <a:xfrm>
            <a:off x="0" y="592210"/>
            <a:ext cx="12192000" cy="629225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2976581" y="3199710"/>
            <a:ext cx="4754182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C0E60A-708B-A64C-BB92-131B893C7AB3}"/>
                  </a:ext>
                </a:extLst>
              </p:cNvPr>
              <p:cNvSpPr/>
              <p:nvPr/>
            </p:nvSpPr>
            <p:spPr>
              <a:xfrm>
                <a:off x="3055138" y="3386737"/>
                <a:ext cx="46344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𝒂𝒈𝒆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𝒑𝒍𝒂𝒚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𝒓𝒂𝒊𝒏𝒚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C0E60A-708B-A64C-BB92-131B893C7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138" y="3386737"/>
                <a:ext cx="4634409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ular Callout 1">
            <a:extLst>
              <a:ext uri="{FF2B5EF4-FFF2-40B4-BE49-F238E27FC236}">
                <a16:creationId xmlns:a16="http://schemas.microsoft.com/office/drawing/2014/main" id="{70C3FA37-C8DE-5847-885C-A5F3246F3F00}"/>
              </a:ext>
            </a:extLst>
          </p:cNvPr>
          <p:cNvSpPr/>
          <p:nvPr/>
        </p:nvSpPr>
        <p:spPr>
          <a:xfrm>
            <a:off x="995907" y="804904"/>
            <a:ext cx="9444294" cy="2519784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19784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833760" y="2172078"/>
                </a:lnTo>
                <a:lnTo>
                  <a:pt x="2750766" y="2519784"/>
                </a:lnTo>
                <a:lnTo>
                  <a:pt x="2419048" y="218477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67B7280-CB27-DB47-8790-E5CD85232C2B}"/>
                  </a:ext>
                </a:extLst>
              </p:cNvPr>
              <p:cNvSpPr txBox="1"/>
              <p:nvPr/>
            </p:nvSpPr>
            <p:spPr>
              <a:xfrm>
                <a:off x="1473803" y="1021182"/>
                <a:ext cx="8525601" cy="159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It is called an </a:t>
                </a:r>
                <a:r>
                  <a:rPr lang="en-US" sz="2400" u="sng" dirty="0">
                    <a:latin typeface="Avenir Next" panose="020B0503020202020204" pitchFamily="34" charset="0"/>
                  </a:rPr>
                  <a:t>additive</a:t>
                </a:r>
                <a:r>
                  <a:rPr lang="en-US" sz="2400" dirty="0">
                    <a:latin typeface="Avenir Next" panose="020B0503020202020204" pitchFamily="34" charset="0"/>
                  </a:rPr>
                  <a:t> model because we calculate a separate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</a:rPr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</a:rPr>
                  <a:t>, and then add together all of their contributions</a:t>
                </a:r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67B7280-CB27-DB47-8790-E5CD85232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803" y="1021182"/>
                <a:ext cx="8525601" cy="1595309"/>
              </a:xfrm>
              <a:prstGeom prst="rect">
                <a:avLst/>
              </a:prstGeom>
              <a:blipFill>
                <a:blip r:embed="rId21"/>
                <a:stretch>
                  <a:fillRect l="-1042" b="-7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ular Callout 1">
            <a:extLst>
              <a:ext uri="{FF2B5EF4-FFF2-40B4-BE49-F238E27FC236}">
                <a16:creationId xmlns:a16="http://schemas.microsoft.com/office/drawing/2014/main" id="{0FFC7C71-955A-2F41-979A-BEEFA02AB1BE}"/>
              </a:ext>
            </a:extLst>
          </p:cNvPr>
          <p:cNvSpPr/>
          <p:nvPr/>
        </p:nvSpPr>
        <p:spPr>
          <a:xfrm flipV="1">
            <a:off x="1299054" y="3741275"/>
            <a:ext cx="8853403" cy="1617497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3045925"/>
              <a:gd name="connsiteX1" fmla="*/ 1753264 w 10519585"/>
              <a:gd name="connsiteY1" fmla="*/ 0 h 3045925"/>
              <a:gd name="connsiteX2" fmla="*/ 1753264 w 10519585"/>
              <a:gd name="connsiteY2" fmla="*/ 0 h 3045925"/>
              <a:gd name="connsiteX3" fmla="*/ 4383160 w 10519585"/>
              <a:gd name="connsiteY3" fmla="*/ 0 h 3045925"/>
              <a:gd name="connsiteX4" fmla="*/ 10519585 w 10519585"/>
              <a:gd name="connsiteY4" fmla="*/ 0 h 3045925"/>
              <a:gd name="connsiteX5" fmla="*/ 10519585 w 10519585"/>
              <a:gd name="connsiteY5" fmla="*/ 1267046 h 3045925"/>
              <a:gd name="connsiteX6" fmla="*/ 10519585 w 10519585"/>
              <a:gd name="connsiteY6" fmla="*/ 1267046 h 3045925"/>
              <a:gd name="connsiteX7" fmla="*/ 10519585 w 10519585"/>
              <a:gd name="connsiteY7" fmla="*/ 1810065 h 3045925"/>
              <a:gd name="connsiteX8" fmla="*/ 10519585 w 10519585"/>
              <a:gd name="connsiteY8" fmla="*/ 2172078 h 3045925"/>
              <a:gd name="connsiteX9" fmla="*/ 2833760 w 10519585"/>
              <a:gd name="connsiteY9" fmla="*/ 2172078 h 3045925"/>
              <a:gd name="connsiteX10" fmla="*/ 2690405 w 10519585"/>
              <a:gd name="connsiteY10" fmla="*/ 3045925 h 3045925"/>
              <a:gd name="connsiteX11" fmla="*/ 2419048 w 10519585"/>
              <a:gd name="connsiteY11" fmla="*/ 2184778 h 3045925"/>
              <a:gd name="connsiteX12" fmla="*/ 0 w 10519585"/>
              <a:gd name="connsiteY12" fmla="*/ 2172078 h 3045925"/>
              <a:gd name="connsiteX13" fmla="*/ 0 w 10519585"/>
              <a:gd name="connsiteY13" fmla="*/ 1810065 h 3045925"/>
              <a:gd name="connsiteX14" fmla="*/ 0 w 10519585"/>
              <a:gd name="connsiteY14" fmla="*/ 1267046 h 3045925"/>
              <a:gd name="connsiteX15" fmla="*/ 0 w 10519585"/>
              <a:gd name="connsiteY15" fmla="*/ 1267046 h 3045925"/>
              <a:gd name="connsiteX16" fmla="*/ 0 w 10519585"/>
              <a:gd name="connsiteY16" fmla="*/ 0 h 304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304592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833760" y="2172078"/>
                </a:lnTo>
                <a:lnTo>
                  <a:pt x="2690405" y="3045925"/>
                </a:lnTo>
                <a:lnTo>
                  <a:pt x="2419048" y="218477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A9E32AF-E32E-7840-9009-F598CF0B88C2}"/>
                  </a:ext>
                </a:extLst>
              </p:cNvPr>
              <p:cNvSpPr txBox="1"/>
              <p:nvPr/>
            </p:nvSpPr>
            <p:spPr>
              <a:xfrm>
                <a:off x="1467525" y="4490340"/>
                <a:ext cx="8525601" cy="569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</a:rPr>
                  <a:t>doesn’t have to be a spline; can be any regression model</a:t>
                </a:r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A9E32AF-E32E-7840-9009-F598CF0B8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525" y="4490340"/>
                <a:ext cx="8525601" cy="569387"/>
              </a:xfrm>
              <a:prstGeom prst="rect">
                <a:avLst/>
              </a:prstGeom>
              <a:blipFill>
                <a:blip r:embed="rId22"/>
                <a:stretch>
                  <a:fillRect l="-595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37615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204068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228438" y="84417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PROS</a:t>
            </a:r>
            <a:endParaRPr lang="en-US" sz="44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/>
              <p:nvPr/>
            </p:nvSpPr>
            <p:spPr>
              <a:xfrm>
                <a:off x="389399" y="1613611"/>
                <a:ext cx="5439019" cy="4590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Fits a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non-linear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to each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Much easier than guessing polynomial terms and multinomial interaction terms.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Model is additive, allowing us to exam the effects of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by holding the other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𝒋</m:t>
                        </m:r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≠</m:t>
                        </m:r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constant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The smoothness is easy to adjust</a:t>
                </a: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99" y="1613611"/>
                <a:ext cx="5439019" cy="4590103"/>
              </a:xfrm>
              <a:prstGeom prst="rect">
                <a:avLst/>
              </a:prstGeom>
              <a:blipFill>
                <a:blip r:embed="rId2"/>
                <a:stretch>
                  <a:fillRect l="-1399" t="-829" r="-1399" b="-2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09B6852-7D70-ED40-A870-8B1829136F8E}"/>
              </a:ext>
            </a:extLst>
          </p:cNvPr>
          <p:cNvSpPr/>
          <p:nvPr/>
        </p:nvSpPr>
        <p:spPr>
          <a:xfrm>
            <a:off x="6824375" y="78664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CONS</a:t>
            </a:r>
            <a:endParaRPr lang="en-US" sz="4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4D92FCB-CB47-2941-A9F0-5B43155D8295}"/>
                  </a:ext>
                </a:extLst>
              </p:cNvPr>
              <p:cNvSpPr txBox="1"/>
              <p:nvPr/>
            </p:nvSpPr>
            <p:spPr>
              <a:xfrm>
                <a:off x="6579719" y="1613611"/>
                <a:ext cx="5408675" cy="2934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Restricted to being additive; important interactions may not be captured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Providing interactions via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𝒂𝒈𝒆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𝒓𝒂𝒊𝒏𝒚</m:t>
                        </m:r>
                      </m:e>
                    </m:d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can only capture so much, a la multinomial interaction terms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4D92FCB-CB47-2941-A9F0-5B43155D8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719" y="1613611"/>
                <a:ext cx="5408675" cy="2934137"/>
              </a:xfrm>
              <a:prstGeom prst="rect">
                <a:avLst/>
              </a:prstGeom>
              <a:blipFill>
                <a:blip r:embed="rId3"/>
                <a:stretch>
                  <a:fillRect l="-1405" t="-1724" r="-2576" b="-3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31CE16A-7C7D-7040-A4B3-F0765D710ADF}"/>
              </a:ext>
            </a:extLst>
          </p:cNvPr>
          <p:cNvSpPr txBox="1"/>
          <p:nvPr/>
        </p:nvSpPr>
        <p:spPr>
          <a:xfrm>
            <a:off x="2892771" y="52920"/>
            <a:ext cx="640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Generalized Additive Models (GAMs)</a:t>
            </a:r>
          </a:p>
        </p:txBody>
      </p:sp>
    </p:spTree>
    <p:extLst>
      <p:ext uri="{BB962C8B-B14F-4D97-AF65-F5344CB8AC3E}">
        <p14:creationId xmlns:p14="http://schemas.microsoft.com/office/powerpoint/2010/main" val="19740404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9301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GAMs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6B0D7E1-87AB-A141-B1FE-E0B293221480}"/>
              </a:ext>
            </a:extLst>
          </p:cNvPr>
          <p:cNvSpPr/>
          <p:nvPr/>
        </p:nvSpPr>
        <p:spPr>
          <a:xfrm>
            <a:off x="3280196" y="5324098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578F2A-53E9-324C-B29A-E68571EB285E}"/>
              </a:ext>
            </a:extLst>
          </p:cNvPr>
          <p:cNvSpPr/>
          <p:nvPr/>
        </p:nvSpPr>
        <p:spPr>
          <a:xfrm>
            <a:off x="5620635" y="5313463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CAFA49-F808-A348-BC6E-9387CA208624}"/>
              </a:ext>
            </a:extLst>
          </p:cNvPr>
          <p:cNvSpPr/>
          <p:nvPr/>
        </p:nvSpPr>
        <p:spPr>
          <a:xfrm>
            <a:off x="7665679" y="5318264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7BEF3C-E908-A749-8080-C5837D934D5A}"/>
              </a:ext>
            </a:extLst>
          </p:cNvPr>
          <p:cNvSpPr/>
          <p:nvPr/>
        </p:nvSpPr>
        <p:spPr>
          <a:xfrm>
            <a:off x="9873247" y="5325126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0009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158197" y="649224"/>
            <a:ext cx="511066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Returning our data yet again, perhaps we’ve plotted our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 </a:t>
            </a:r>
            <a:r>
              <a:rPr lang="en-US" sz="2400" dirty="0">
                <a:latin typeface="Avenir Next" panose="020B0503020202020204" pitchFamily="34" charset="0"/>
              </a:rPr>
              <a:t>and see it’s </a:t>
            </a:r>
            <a:r>
              <a:rPr lang="en-US" sz="2400" b="1" dirty="0">
                <a:latin typeface="Avenir Next" panose="020B0503020202020204" pitchFamily="34" charset="0"/>
              </a:rPr>
              <a:t>non-linear</a:t>
            </a:r>
          </a:p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We further suspect that there are complex interactions that cannot be represented by polynomial regression and GAMs</a:t>
            </a:r>
          </a:p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We just want great results and </a:t>
            </a:r>
            <a:r>
              <a:rPr lang="en-US" sz="2400" u="sng" dirty="0">
                <a:latin typeface="Avenir Next" panose="020B0503020202020204" pitchFamily="34" charset="0"/>
              </a:rPr>
              <a:t>don’t care about interpretability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37DEFD5-D8D6-1D46-B514-2034652E8328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18193626-9DEC-574F-96A1-C877FC41DDF8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F53DACDF-3F62-1342-B3C3-ED501A78804C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58DDAF5F-819B-F945-A89F-862A56241149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CA46BB-00CA-874E-8C37-E44687751DFA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623B9B-1C41-E44C-AB69-D2C049FB0855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5C3D35-C7D3-3149-96E2-972D32A9DB6F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B86139-F7F0-5744-89C4-3887B8D17A70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4AD685-6DC9-C247-A33E-5EDCBFEFD26B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9EEE76-52D5-5C4D-BD4F-374F9C029FB0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DDD0CE-9B11-0447-9EE2-387B7C8D124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CDEB36D-5B08-F445-9043-0523ECE0D10F}"/>
              </a:ext>
            </a:extLst>
          </p:cNvPr>
          <p:cNvSpPr txBox="1"/>
          <p:nvPr/>
        </p:nvSpPr>
        <p:spPr>
          <a:xfrm>
            <a:off x="10108384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742471-8653-754D-8812-6B182726D8FD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61A074-FC86-2D4E-ADB5-0541058ECA7B}"/>
              </a:ext>
            </a:extLst>
          </p:cNvPr>
          <p:cNvSpPr txBox="1"/>
          <p:nvPr/>
        </p:nvSpPr>
        <p:spPr>
          <a:xfrm>
            <a:off x="6593847" y="914883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FF2194-7A23-CC41-B206-2337B9C0A378}"/>
              </a:ext>
            </a:extLst>
          </p:cNvPr>
          <p:cNvSpPr txBox="1"/>
          <p:nvPr/>
        </p:nvSpPr>
        <p:spPr>
          <a:xfrm>
            <a:off x="10480724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0A58A3-37AC-FF45-85C3-82EFECB29C81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ADE527-56F1-D74C-88FC-4C6F47ACA178}"/>
              </a:ext>
            </a:extLst>
          </p:cNvPr>
          <p:cNvSpPr txBox="1"/>
          <p:nvPr/>
        </p:nvSpPr>
        <p:spPr>
          <a:xfrm>
            <a:off x="6969517" y="1699710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DF4C53-5318-6F40-A918-A39AA91EA56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B0FB11B-7D82-034A-8927-6A15D47F8829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6656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3BEC24-F9D4-5D44-A0E6-430BE13708FF}"/>
              </a:ext>
            </a:extLst>
          </p:cNvPr>
          <p:cNvGrpSpPr/>
          <p:nvPr/>
        </p:nvGrpSpPr>
        <p:grpSpPr>
          <a:xfrm>
            <a:off x="1528937" y="2190895"/>
            <a:ext cx="1856448" cy="1276350"/>
            <a:chOff x="5407952" y="2782549"/>
            <a:chExt cx="1856448" cy="127635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AACDE8-2E96-934B-B0D3-64DE3B7AD6F1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A2FE5A-8C7C-A041-A84C-8E5762852C6B}"/>
                </a:ext>
              </a:extLst>
            </p:cNvPr>
            <p:cNvSpPr txBox="1"/>
            <p:nvPr/>
          </p:nvSpPr>
          <p:spPr>
            <a:xfrm>
              <a:off x="5541740" y="3187420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Clustering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64B5CD8-C021-854F-9774-C3EC3D51F6CD}"/>
              </a:ext>
            </a:extLst>
          </p:cNvPr>
          <p:cNvSpPr/>
          <p:nvPr/>
        </p:nvSpPr>
        <p:spPr>
          <a:xfrm>
            <a:off x="8557370" y="3627371"/>
            <a:ext cx="1856448" cy="1276350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1C8A55-4611-9541-84BF-55FB3D569E1B}"/>
              </a:ext>
            </a:extLst>
          </p:cNvPr>
          <p:cNvSpPr txBox="1"/>
          <p:nvPr/>
        </p:nvSpPr>
        <p:spPr>
          <a:xfrm>
            <a:off x="8691158" y="4028872"/>
            <a:ext cx="158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FB2E7C3-BACD-1844-9E48-3835FE1CA64F}"/>
              </a:ext>
            </a:extLst>
          </p:cNvPr>
          <p:cNvGrpSpPr/>
          <p:nvPr/>
        </p:nvGrpSpPr>
        <p:grpSpPr>
          <a:xfrm>
            <a:off x="8153690" y="-1327357"/>
            <a:ext cx="1856448" cy="1276350"/>
            <a:chOff x="8109530" y="2180474"/>
            <a:chExt cx="1856448" cy="127635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39FCAF3-0100-CB4C-8E77-78F08C284EBE}"/>
                </a:ext>
              </a:extLst>
            </p:cNvPr>
            <p:cNvSpPr/>
            <p:nvPr/>
          </p:nvSpPr>
          <p:spPr>
            <a:xfrm>
              <a:off x="8109530" y="2180474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F66AA66-314E-634A-B7C1-4B571AAD1F96}"/>
                </a:ext>
              </a:extLst>
            </p:cNvPr>
            <p:cNvSpPr txBox="1"/>
            <p:nvPr/>
          </p:nvSpPr>
          <p:spPr>
            <a:xfrm>
              <a:off x="8243318" y="2535791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</p:spTree>
    <p:extLst>
      <p:ext uri="{BB962C8B-B14F-4D97-AF65-F5344CB8AC3E}">
        <p14:creationId xmlns:p14="http://schemas.microsoft.com/office/powerpoint/2010/main" val="1943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01158 L 0.00091 0.52268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3BEC24-F9D4-5D44-A0E6-430BE13708FF}"/>
              </a:ext>
            </a:extLst>
          </p:cNvPr>
          <p:cNvGrpSpPr/>
          <p:nvPr/>
        </p:nvGrpSpPr>
        <p:grpSpPr>
          <a:xfrm>
            <a:off x="1528937" y="2190895"/>
            <a:ext cx="1856448" cy="1276350"/>
            <a:chOff x="5407952" y="2782549"/>
            <a:chExt cx="1856448" cy="127635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AACDE8-2E96-934B-B0D3-64DE3B7AD6F1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A2FE5A-8C7C-A041-A84C-8E5762852C6B}"/>
                </a:ext>
              </a:extLst>
            </p:cNvPr>
            <p:cNvSpPr txBox="1"/>
            <p:nvPr/>
          </p:nvSpPr>
          <p:spPr>
            <a:xfrm>
              <a:off x="5541740" y="3187420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Clustering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64B5CD8-C021-854F-9774-C3EC3D51F6CD}"/>
              </a:ext>
            </a:extLst>
          </p:cNvPr>
          <p:cNvSpPr/>
          <p:nvPr/>
        </p:nvSpPr>
        <p:spPr>
          <a:xfrm>
            <a:off x="8557370" y="3627371"/>
            <a:ext cx="1856448" cy="1276350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1C8A55-4611-9541-84BF-55FB3D569E1B}"/>
              </a:ext>
            </a:extLst>
          </p:cNvPr>
          <p:cNvSpPr txBox="1"/>
          <p:nvPr/>
        </p:nvSpPr>
        <p:spPr>
          <a:xfrm>
            <a:off x="8691158" y="4028872"/>
            <a:ext cx="158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GAMs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39FCAF3-0100-CB4C-8E77-78F08C284EBE}"/>
              </a:ext>
            </a:extLst>
          </p:cNvPr>
          <p:cNvSpPr/>
          <p:nvPr/>
        </p:nvSpPr>
        <p:spPr>
          <a:xfrm>
            <a:off x="8166390" y="2258901"/>
            <a:ext cx="1856448" cy="1276350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66AA66-314E-634A-B7C1-4B571AAD1F96}"/>
              </a:ext>
            </a:extLst>
          </p:cNvPr>
          <p:cNvSpPr txBox="1"/>
          <p:nvPr/>
        </p:nvSpPr>
        <p:spPr>
          <a:xfrm>
            <a:off x="8319424" y="2382186"/>
            <a:ext cx="1588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</a:t>
            </a:r>
          </a:p>
        </p:txBody>
      </p:sp>
    </p:spTree>
    <p:extLst>
      <p:ext uri="{BB962C8B-B14F-4D97-AF65-F5344CB8AC3E}">
        <p14:creationId xmlns:p14="http://schemas.microsoft.com/office/powerpoint/2010/main" val="37687202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5454537" y="5305178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5957651" y="537041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5658174" y="5721108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174" y="5721108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6917335" y="5721108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335" y="5721108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8301707" y="5721108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707" y="5721108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7279596" y="537041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8734103" y="5370411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6417024" y="6353516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4485427" y="2556963"/>
            <a:ext cx="5777923" cy="2001375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4370833" y="2685445"/>
                <a:ext cx="5915206" cy="722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833" y="2685445"/>
                <a:ext cx="5915206" cy="722505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7254918" y="4649556"/>
            <a:ext cx="402114" cy="6136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7192850" y="1797494"/>
            <a:ext cx="402114" cy="70488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>
            <a:cxnSpLocks/>
          </p:cNvCxnSpPr>
          <p:nvPr/>
        </p:nvCxnSpPr>
        <p:spPr>
          <a:xfrm>
            <a:off x="2629916" y="567507"/>
            <a:ext cx="0" cy="6186119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4B3F184-31AF-C044-90A6-C9FAB538969D}"/>
                  </a:ext>
                </a:extLst>
              </p:cNvPr>
              <p:cNvSpPr txBox="1"/>
              <p:nvPr/>
            </p:nvSpPr>
            <p:spPr>
              <a:xfrm>
                <a:off x="4745591" y="3692545"/>
                <a:ext cx="5526711" cy="70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b="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4B3F184-31AF-C044-90A6-C9FAB5389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591" y="3692545"/>
                <a:ext cx="5526711" cy="706219"/>
              </a:xfrm>
              <a:prstGeom prst="rect">
                <a:avLst/>
              </a:prstGeom>
              <a:blipFill>
                <a:blip r:embed="rId7"/>
                <a:stretch>
                  <a:fillRect l="-229" r="-688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2ECCB7DE-6681-FC45-A0FE-9ADEED99D8C3}"/>
              </a:ext>
            </a:extLst>
          </p:cNvPr>
          <p:cNvSpPr/>
          <p:nvPr/>
        </p:nvSpPr>
        <p:spPr>
          <a:xfrm>
            <a:off x="6626201" y="829866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A106A0-BDE2-F849-841F-28E400FE20C1}"/>
              </a:ext>
            </a:extLst>
          </p:cNvPr>
          <p:cNvSpPr/>
          <p:nvPr/>
        </p:nvSpPr>
        <p:spPr>
          <a:xfrm>
            <a:off x="6790933" y="895660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99C9C8-F856-9641-85FD-D4D5A4A6C6C4}"/>
                  </a:ext>
                </a:extLst>
              </p:cNvPr>
              <p:cNvSpPr txBox="1"/>
              <p:nvPr/>
            </p:nvSpPr>
            <p:spPr>
              <a:xfrm>
                <a:off x="6754372" y="1271777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99C9C8-F856-9641-85FD-D4D5A4A6C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372" y="1271777"/>
                <a:ext cx="1279069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26C2EB59-4B25-8D45-9C4D-023FBFA817D9}"/>
              </a:ext>
            </a:extLst>
          </p:cNvPr>
          <p:cNvSpPr txBox="1"/>
          <p:nvPr/>
        </p:nvSpPr>
        <p:spPr>
          <a:xfrm>
            <a:off x="7192850" y="921081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13B8C0-883C-CC42-A659-5E063A729A2A}"/>
              </a:ext>
            </a:extLst>
          </p:cNvPr>
          <p:cNvSpPr txBox="1"/>
          <p:nvPr/>
        </p:nvSpPr>
        <p:spPr>
          <a:xfrm>
            <a:off x="3812760" y="46217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709001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5826</TotalTime>
  <Words>9184</Words>
  <Application>Microsoft Macintosh PowerPoint</Application>
  <PresentationFormat>Widescreen</PresentationFormat>
  <Paragraphs>3063</Paragraphs>
  <Slides>147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7" baseType="lpstr">
      <vt:lpstr>Arial</vt:lpstr>
      <vt:lpstr>Arial Black</vt:lpstr>
      <vt:lpstr>Avenir Light</vt:lpstr>
      <vt:lpstr>Avenir Medium</vt:lpstr>
      <vt:lpstr>Avenir Next</vt:lpstr>
      <vt:lpstr>Calibri</vt:lpstr>
      <vt:lpstr>Calibri Light</vt:lpstr>
      <vt:lpstr>Cambria Math</vt:lpstr>
      <vt:lpstr>Courier</vt:lpstr>
      <vt:lpstr>Office Theme</vt:lpstr>
      <vt:lpstr>The Roadmap: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Roadmap:</dc:title>
  <dc:creator>Microsoft Office User</dc:creator>
  <cp:lastModifiedBy>Seaton, Will</cp:lastModifiedBy>
  <cp:revision>305</cp:revision>
  <dcterms:created xsi:type="dcterms:W3CDTF">2020-02-22T17:06:58Z</dcterms:created>
  <dcterms:modified xsi:type="dcterms:W3CDTF">2020-02-26T19:35:27Z</dcterms:modified>
</cp:coreProperties>
</file>